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18" r:id="rId1"/>
    <p:sldMasterId id="2147484431" r:id="rId2"/>
  </p:sldMasterIdLst>
  <p:notesMasterIdLst>
    <p:notesMasterId r:id="rId40"/>
  </p:notesMasterIdLst>
  <p:sldIdLst>
    <p:sldId id="256" r:id="rId3"/>
    <p:sldId id="1816" r:id="rId4"/>
    <p:sldId id="308" r:id="rId5"/>
    <p:sldId id="1815" r:id="rId6"/>
    <p:sldId id="1813" r:id="rId7"/>
    <p:sldId id="804" r:id="rId8"/>
    <p:sldId id="322" r:id="rId9"/>
    <p:sldId id="320" r:id="rId10"/>
    <p:sldId id="321" r:id="rId11"/>
    <p:sldId id="811" r:id="rId12"/>
    <p:sldId id="808" r:id="rId13"/>
    <p:sldId id="812" r:id="rId14"/>
    <p:sldId id="813" r:id="rId15"/>
    <p:sldId id="286" r:id="rId16"/>
    <p:sldId id="853" r:id="rId17"/>
    <p:sldId id="330" r:id="rId18"/>
    <p:sldId id="842" r:id="rId19"/>
    <p:sldId id="841" r:id="rId20"/>
    <p:sldId id="847" r:id="rId21"/>
    <p:sldId id="851" r:id="rId22"/>
    <p:sldId id="843" r:id="rId23"/>
    <p:sldId id="845" r:id="rId24"/>
    <p:sldId id="275" r:id="rId25"/>
    <p:sldId id="846" r:id="rId26"/>
    <p:sldId id="338" r:id="rId27"/>
    <p:sldId id="852" r:id="rId28"/>
    <p:sldId id="1814" r:id="rId29"/>
    <p:sldId id="329" r:id="rId30"/>
    <p:sldId id="317" r:id="rId31"/>
    <p:sldId id="306" r:id="rId32"/>
    <p:sldId id="304" r:id="rId33"/>
    <p:sldId id="316" r:id="rId34"/>
    <p:sldId id="341" r:id="rId35"/>
    <p:sldId id="307" r:id="rId36"/>
    <p:sldId id="303" r:id="rId37"/>
    <p:sldId id="312" r:id="rId38"/>
    <p:sldId id="34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2"/>
    <p:restoredTop sz="94719"/>
  </p:normalViewPr>
  <p:slideViewPr>
    <p:cSldViewPr snapToGrid="0" snapToObjects="1">
      <p:cViewPr varScale="1">
        <p:scale>
          <a:sx n="152" d="100"/>
          <a:sy n="152" d="100"/>
        </p:scale>
        <p:origin x="15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Book" panose="02000503020000020003" pitchFamily="2" charset="0"/>
              </a:defRPr>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Book" panose="02000503020000020003" pitchFamily="2" charset="0"/>
              </a:defRPr>
            </a:lvl1pPr>
          </a:lstStyle>
          <a:p>
            <a:fld id="{3B11D6EA-55F9-EC41-A4DC-ED3DF2D544FE}" type="datetimeFigureOut">
              <a:rPr lang="en-AU" smtClean="0"/>
              <a:pPr/>
              <a:t>10/5/2023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Book" panose="02000503020000020003" pitchFamily="2" charset="0"/>
              </a:defRPr>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Book" panose="02000503020000020003" pitchFamily="2" charset="0"/>
              </a:defRPr>
            </a:lvl1pPr>
          </a:lstStyle>
          <a:p>
            <a:fld id="{5CCE83EA-2AFD-3E40-8894-C734ED6AB643}" type="slidenum">
              <a:rPr lang="en-AU" smtClean="0"/>
              <a:pPr/>
              <a:t>‹#›</a:t>
            </a:fld>
            <a:endParaRPr lang="en-AU" dirty="0"/>
          </a:p>
        </p:txBody>
      </p:sp>
    </p:spTree>
    <p:extLst>
      <p:ext uri="{BB962C8B-B14F-4D97-AF65-F5344CB8AC3E}">
        <p14:creationId xmlns:p14="http://schemas.microsoft.com/office/powerpoint/2010/main" val="282255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Book" panose="02000503020000020003" pitchFamily="2" charset="0"/>
        <a:ea typeface="+mn-ea"/>
        <a:cs typeface="+mn-cs"/>
      </a:defRPr>
    </a:lvl1pPr>
    <a:lvl2pPr marL="457200" algn="l" defTabSz="914400" rtl="0" eaLnBrk="1" latinLnBrk="0" hangingPunct="1">
      <a:defRPr sz="1200" b="0" i="0" kern="1200">
        <a:solidFill>
          <a:schemeClr val="tx1"/>
        </a:solidFill>
        <a:latin typeface="Avenir Book" panose="02000503020000020003" pitchFamily="2" charset="0"/>
        <a:ea typeface="+mn-ea"/>
        <a:cs typeface="+mn-cs"/>
      </a:defRPr>
    </a:lvl2pPr>
    <a:lvl3pPr marL="914400" algn="l" defTabSz="914400" rtl="0" eaLnBrk="1" latinLnBrk="0" hangingPunct="1">
      <a:defRPr sz="1200" b="0" i="0" kern="1200">
        <a:solidFill>
          <a:schemeClr val="tx1"/>
        </a:solidFill>
        <a:latin typeface="Avenir Book" panose="02000503020000020003" pitchFamily="2" charset="0"/>
        <a:ea typeface="+mn-ea"/>
        <a:cs typeface="+mn-cs"/>
      </a:defRPr>
    </a:lvl3pPr>
    <a:lvl4pPr marL="1371600" algn="l" defTabSz="914400" rtl="0" eaLnBrk="1" latinLnBrk="0" hangingPunct="1">
      <a:defRPr sz="1200" b="0" i="0" kern="1200">
        <a:solidFill>
          <a:schemeClr val="tx1"/>
        </a:solidFill>
        <a:latin typeface="Avenir Book" panose="02000503020000020003" pitchFamily="2" charset="0"/>
        <a:ea typeface="+mn-ea"/>
        <a:cs typeface="+mn-cs"/>
      </a:defRPr>
    </a:lvl4pPr>
    <a:lvl5pPr marL="1828800" algn="l" defTabSz="914400" rtl="0" eaLnBrk="1" latinLnBrk="0" hangingPunct="1">
      <a:defRPr sz="1200" b="0" i="0" kern="1200">
        <a:solidFill>
          <a:schemeClr val="tx1"/>
        </a:solidFill>
        <a:latin typeface="Avenir Book" panose="02000503020000020003"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Mindset: the attitudes, dispositions and habits with which we approach the project of updating our beliefs, evaluating evidence, and engaging with others.</a:t>
            </a:r>
          </a:p>
        </p:txBody>
      </p:sp>
      <p:sp>
        <p:nvSpPr>
          <p:cNvPr id="4" name="Slide Number Placeholder 3"/>
          <p:cNvSpPr>
            <a:spLocks noGrp="1"/>
          </p:cNvSpPr>
          <p:nvPr>
            <p:ph type="sldNum" sz="quarter" idx="5"/>
          </p:nvPr>
        </p:nvSpPr>
        <p:spPr/>
        <p:txBody>
          <a:bodyPr/>
          <a:lstStyle/>
          <a:p>
            <a:fld id="{5CCE83EA-2AFD-3E40-8894-C734ED6AB643}" type="slidenum">
              <a:rPr lang="en-AU" smtClean="0"/>
              <a:pPr/>
              <a:t>5</a:t>
            </a:fld>
            <a:endParaRPr lang="en-AU" dirty="0"/>
          </a:p>
        </p:txBody>
      </p:sp>
    </p:spTree>
    <p:extLst>
      <p:ext uri="{BB962C8B-B14F-4D97-AF65-F5344CB8AC3E}">
        <p14:creationId xmlns:p14="http://schemas.microsoft.com/office/powerpoint/2010/main" val="337195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8000"/>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DA4D699-69FF-4BDB-99E8-1F9A0B73EE86}" type="slidenum">
              <a:rPr lang="en-AU" smtClean="0"/>
              <a:t>26</a:t>
            </a:fld>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0BEE4C-ED09-41D9-AB9E-BD6C068850F8}"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351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On building a critical commentary, but note that this applies to any</a:t>
            </a:r>
            <a:r>
              <a:rPr lang="de-DE" baseline="0" dirty="0"/>
              <a:t> discussion / reconstruction of another person‘s claim or argument</a:t>
            </a:r>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284D38-5B00-4958-B3E2-6A8FA6CD7CB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802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0BEE4C-ED09-41D9-AB9E-BD6C068850F8}"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729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0BEE4C-ED09-41D9-AB9E-BD6C068850F8}"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063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0BEE4C-ED09-41D9-AB9E-BD6C068850F8}"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910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284D38-5B00-4958-B3E2-6A8FA6CD7CB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205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284D38-5B00-4958-B3E2-6A8FA6CD7CB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64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F284D38-5B00-4958-B3E2-6A8FA6CD7CB9}" type="slidenum">
              <a:rPr lang="en-AU" smtClean="0"/>
              <a:t>8</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4FA808E-6D6A-4BB9-8816-2BD8340C70A2}" type="slidenum">
              <a:rPr lang="en-AU" smtClean="0"/>
              <a:t>9</a:t>
            </a:fld>
            <a:endParaRPr lang="en-AU"/>
          </a:p>
        </p:txBody>
      </p:sp>
    </p:spTree>
    <p:extLst>
      <p:ext uri="{BB962C8B-B14F-4D97-AF65-F5344CB8AC3E}">
        <p14:creationId xmlns:p14="http://schemas.microsoft.com/office/powerpoint/2010/main" val="425665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It’s not that system 1 is bad and system 2 is good. We couldn’t get by without the cognitive shortcuts that system 1 allows for.</a:t>
            </a:r>
          </a:p>
          <a:p>
            <a:r>
              <a:rPr lang="en-AU" dirty="0"/>
              <a:t>But note that biases often come into play when we rely on system 1 style thinking (our ”gut feelings”) rather than engaging system 2.</a:t>
            </a:r>
          </a:p>
        </p:txBody>
      </p:sp>
      <p:sp>
        <p:nvSpPr>
          <p:cNvPr id="4" name="Slide Number Placeholder 3"/>
          <p:cNvSpPr>
            <a:spLocks noGrp="1"/>
          </p:cNvSpPr>
          <p:nvPr>
            <p:ph type="sldNum" sz="quarter" idx="10"/>
          </p:nvPr>
        </p:nvSpPr>
        <p:spPr/>
        <p:txBody>
          <a:bodyPr/>
          <a:lstStyle/>
          <a:p>
            <a:fld id="{8F284D38-5B00-4958-B3E2-6A8FA6CD7CB9}" type="slidenum">
              <a:rPr lang="en-AU" smtClean="0"/>
              <a:t>15</a:t>
            </a:fld>
            <a:endParaRPr lang="en-A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4FA808E-6D6A-4BB9-8816-2BD8340C70A2}" type="slidenum">
              <a:rPr lang="en-AU" smtClean="0"/>
              <a:t>17</a:t>
            </a:fld>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Unlike motivated reasoning…</a:t>
            </a:r>
          </a:p>
        </p:txBody>
      </p:sp>
      <p:sp>
        <p:nvSpPr>
          <p:cNvPr id="4" name="Slide Number Placeholder 3"/>
          <p:cNvSpPr>
            <a:spLocks noGrp="1"/>
          </p:cNvSpPr>
          <p:nvPr>
            <p:ph type="sldNum" sz="quarter" idx="5"/>
          </p:nvPr>
        </p:nvSpPr>
        <p:spPr/>
        <p:txBody>
          <a:bodyPr/>
          <a:lstStyle/>
          <a:p>
            <a:fld id="{5CCE83EA-2AFD-3E40-8894-C734ED6AB643}" type="slidenum">
              <a:rPr lang="en-AU" smtClean="0"/>
              <a:pPr/>
              <a:t>18</a:t>
            </a:fld>
            <a:endParaRPr lang="en-AU" dirty="0"/>
          </a:p>
        </p:txBody>
      </p:sp>
    </p:spTree>
    <p:extLst>
      <p:ext uri="{BB962C8B-B14F-4D97-AF65-F5344CB8AC3E}">
        <p14:creationId xmlns:p14="http://schemas.microsoft.com/office/powerpoint/2010/main" val="866441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AU" altLang="en-US" b="1" i="1" dirty="0"/>
              <a:t>Illusion of validity</a:t>
            </a:r>
            <a:r>
              <a:rPr lang="en-AU" altLang="en-US" b="1" dirty="0"/>
              <a:t>: </a:t>
            </a:r>
            <a:r>
              <a:rPr lang="en-AU" altLang="en-US" dirty="0"/>
              <a:t>when we already know the conclusion to be true, we easily overlook that the reasons given in its support are invalid</a:t>
            </a:r>
          </a:p>
          <a:p>
            <a:pPr>
              <a:spcBef>
                <a:spcPct val="50000"/>
              </a:spcBef>
            </a:pPr>
            <a:r>
              <a:rPr lang="en-AU" altLang="en-US" dirty="0"/>
              <a:t>The slow and deliberate reasoning system never kicks in because we intuitively seem to know the answer</a:t>
            </a:r>
          </a:p>
          <a:p>
            <a:endParaRPr lang="en-AU" dirty="0"/>
          </a:p>
          <a:p>
            <a:r>
              <a:rPr lang="en-AU" dirty="0"/>
              <a:t>If we already believe the conclusion to be true, we are far less critical of the reasons being given to support it than if we think the conclusion is false.</a:t>
            </a:r>
          </a:p>
          <a:p>
            <a:endParaRPr lang="en-AU" dirty="0"/>
          </a:p>
          <a:p>
            <a:r>
              <a:rPr lang="en-AU" dirty="0"/>
              <a:t>What’s more, we aren’t aware that we are doing this!!! So reminding oneself to ‘be objective and fair’ is not effective!</a:t>
            </a:r>
          </a:p>
          <a:p>
            <a:endParaRPr lang="en-AU" dirty="0"/>
          </a:p>
        </p:txBody>
      </p:sp>
      <p:sp>
        <p:nvSpPr>
          <p:cNvPr id="4" name="Slide Number Placeholder 3"/>
          <p:cNvSpPr>
            <a:spLocks noGrp="1"/>
          </p:cNvSpPr>
          <p:nvPr>
            <p:ph type="sldNum" sz="quarter" idx="5"/>
          </p:nvPr>
        </p:nvSpPr>
        <p:spPr/>
        <p:txBody>
          <a:bodyPr/>
          <a:lstStyle/>
          <a:p>
            <a:fld id="{5DA4D699-69FF-4BDB-99E8-1F9A0B73EE86}" type="slidenum">
              <a:rPr lang="en-AU" smtClean="0"/>
              <a:t>19</a:t>
            </a:fld>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AU" altLang="en-US" b="1" i="1" dirty="0"/>
              <a:t>Illusion of validity</a:t>
            </a:r>
            <a:r>
              <a:rPr lang="en-AU" altLang="en-US" b="1" dirty="0"/>
              <a:t>: </a:t>
            </a:r>
            <a:r>
              <a:rPr lang="en-AU" altLang="en-US" dirty="0"/>
              <a:t>when we already know the conclusion to be true, we easily overlook that the reasons given in its support are invalid</a:t>
            </a:r>
          </a:p>
          <a:p>
            <a:pPr>
              <a:spcBef>
                <a:spcPct val="50000"/>
              </a:spcBef>
            </a:pPr>
            <a:r>
              <a:rPr lang="en-AU" altLang="en-US" dirty="0"/>
              <a:t>The slow and deliberate reasoning system never kicks in because we intuitively seem to know the answer</a:t>
            </a:r>
          </a:p>
          <a:p>
            <a:endParaRPr lang="en-AU" dirty="0"/>
          </a:p>
          <a:p>
            <a:r>
              <a:rPr lang="en-AU" dirty="0"/>
              <a:t>If we already believe the conclusion to be true, we are far less critical of the reasons being given to support it than if we think the conclusion is false.</a:t>
            </a:r>
          </a:p>
          <a:p>
            <a:endParaRPr lang="en-AU" dirty="0"/>
          </a:p>
          <a:p>
            <a:r>
              <a:rPr lang="en-AU" dirty="0"/>
              <a:t>What’s more, we aren’t aware that we are doing this!!! So reminding oneself to ‘be objective and fair’ is not effective!</a:t>
            </a:r>
          </a:p>
          <a:p>
            <a:endParaRPr lang="en-AU" dirty="0"/>
          </a:p>
        </p:txBody>
      </p:sp>
      <p:sp>
        <p:nvSpPr>
          <p:cNvPr id="4" name="Slide Number Placeholder 3"/>
          <p:cNvSpPr>
            <a:spLocks noGrp="1"/>
          </p:cNvSpPr>
          <p:nvPr>
            <p:ph type="sldNum" sz="quarter" idx="5"/>
          </p:nvPr>
        </p:nvSpPr>
        <p:spPr/>
        <p:txBody>
          <a:bodyPr/>
          <a:lstStyle/>
          <a:p>
            <a:fld id="{5DA4D699-69FF-4BDB-99E8-1F9A0B73EE86}" type="slidenum">
              <a:rPr lang="en-AU" smtClean="0"/>
              <a:t>20</a:t>
            </a:fld>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discussed this in week 7</a:t>
            </a:r>
          </a:p>
        </p:txBody>
      </p:sp>
      <p:sp>
        <p:nvSpPr>
          <p:cNvPr id="4" name="Slide Number Placeholder 3"/>
          <p:cNvSpPr>
            <a:spLocks noGrp="1"/>
          </p:cNvSpPr>
          <p:nvPr>
            <p:ph type="sldNum" sz="quarter" idx="5"/>
          </p:nvPr>
        </p:nvSpPr>
        <p:spPr/>
        <p:txBody>
          <a:bodyPr/>
          <a:lstStyle/>
          <a:p>
            <a:fld id="{5CCE83EA-2AFD-3E40-8894-C734ED6AB643}" type="slidenum">
              <a:rPr lang="en-AU" smtClean="0"/>
              <a:pPr/>
              <a:t>21</a:t>
            </a:fld>
            <a:endParaRPr lang="en-AU" dirty="0"/>
          </a:p>
        </p:txBody>
      </p:sp>
    </p:spTree>
    <p:extLst>
      <p:ext uri="{BB962C8B-B14F-4D97-AF65-F5344CB8AC3E}">
        <p14:creationId xmlns:p14="http://schemas.microsoft.com/office/powerpoint/2010/main" val="366718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7F60-D58D-D84A-80BD-68D721E1662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B1345C3E-06C8-1047-9EA1-C018F92468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C9AB995D-432B-C149-8CA7-87E8975AE60C}"/>
              </a:ext>
            </a:extLst>
          </p:cNvPr>
          <p:cNvSpPr>
            <a:spLocks noGrp="1"/>
          </p:cNvSpPr>
          <p:nvPr>
            <p:ph type="dt" sz="half" idx="10"/>
          </p:nvPr>
        </p:nvSpPr>
        <p:spPr/>
        <p:txBody>
          <a:bodyPr/>
          <a:lstStyle/>
          <a:p>
            <a:fld id="{8B817983-11D4-424B-AFB4-C471ECBC91EF}" type="datetimeFigureOut">
              <a:rPr lang="en-AU" smtClean="0"/>
              <a:t>10/5/2023</a:t>
            </a:fld>
            <a:endParaRPr lang="en-AU"/>
          </a:p>
        </p:txBody>
      </p:sp>
      <p:sp>
        <p:nvSpPr>
          <p:cNvPr id="5" name="Footer Placeholder 4">
            <a:extLst>
              <a:ext uri="{FF2B5EF4-FFF2-40B4-BE49-F238E27FC236}">
                <a16:creationId xmlns:a16="http://schemas.microsoft.com/office/drawing/2014/main" id="{F76077FC-BB08-3444-8787-A9337C2735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3199A4-160B-9D4C-9C9E-8D16515DEADA}"/>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1822304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32716-1241-654C-8CDA-8AA71D49C463}"/>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6F8A9864-413B-F24E-B16F-08EA74C852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E9961A9B-8B18-A041-AA61-F0D19667F215}"/>
              </a:ext>
            </a:extLst>
          </p:cNvPr>
          <p:cNvSpPr>
            <a:spLocks noGrp="1"/>
          </p:cNvSpPr>
          <p:nvPr>
            <p:ph type="dt" sz="half" idx="10"/>
          </p:nvPr>
        </p:nvSpPr>
        <p:spPr/>
        <p:txBody>
          <a:bodyPr/>
          <a:lstStyle/>
          <a:p>
            <a:fld id="{8B817983-11D4-424B-AFB4-C471ECBC91EF}" type="datetimeFigureOut">
              <a:rPr lang="en-AU" smtClean="0"/>
              <a:t>10/5/2023</a:t>
            </a:fld>
            <a:endParaRPr lang="en-AU"/>
          </a:p>
        </p:txBody>
      </p:sp>
      <p:sp>
        <p:nvSpPr>
          <p:cNvPr id="5" name="Footer Placeholder 4">
            <a:extLst>
              <a:ext uri="{FF2B5EF4-FFF2-40B4-BE49-F238E27FC236}">
                <a16:creationId xmlns:a16="http://schemas.microsoft.com/office/drawing/2014/main" id="{921E8874-1C97-0F49-A0D7-1E571B11FB3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C8662D2-4927-0A47-BFA4-3E8FE0363F07}"/>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770721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C0CC0C-6080-6E4B-A98D-C6A44993AC7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D049274E-2A99-8C4F-ACE0-C5DE743DE96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7BD89047-533D-7B42-BC8B-466831475272}"/>
              </a:ext>
            </a:extLst>
          </p:cNvPr>
          <p:cNvSpPr>
            <a:spLocks noGrp="1"/>
          </p:cNvSpPr>
          <p:nvPr>
            <p:ph type="dt" sz="half" idx="10"/>
          </p:nvPr>
        </p:nvSpPr>
        <p:spPr/>
        <p:txBody>
          <a:bodyPr/>
          <a:lstStyle/>
          <a:p>
            <a:fld id="{8B817983-11D4-424B-AFB4-C471ECBC91EF}" type="datetimeFigureOut">
              <a:rPr lang="en-AU" smtClean="0"/>
              <a:t>10/5/2023</a:t>
            </a:fld>
            <a:endParaRPr lang="en-AU"/>
          </a:p>
        </p:txBody>
      </p:sp>
      <p:sp>
        <p:nvSpPr>
          <p:cNvPr id="5" name="Footer Placeholder 4">
            <a:extLst>
              <a:ext uri="{FF2B5EF4-FFF2-40B4-BE49-F238E27FC236}">
                <a16:creationId xmlns:a16="http://schemas.microsoft.com/office/drawing/2014/main" id="{17BE999F-B598-A743-8FCC-0E1173B52E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EE5097-0898-2C41-B232-A399DBD0B4CD}"/>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477980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18FE163-CE61-42A8-A7C0-B9D1FDA13CC7}" type="datetimeFigureOut">
              <a:rPr lang="en-AU" smtClean="0"/>
              <a:t>10/5/2023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C66C47D-74AB-4CCF-86CD-FA060C75D690}" type="slidenum">
              <a:rPr lang="en-AU" smtClean="0"/>
              <a:t>‹#›</a:t>
            </a:fld>
            <a:endParaRPr lang="en-AU"/>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67721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18FE163-CE61-42A8-A7C0-B9D1FDA13CC7}" type="datetimeFigureOut">
              <a:rPr lang="en-AU" smtClean="0"/>
              <a:t>10/5/2023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C66C47D-74AB-4CCF-86CD-FA060C75D690}" type="slidenum">
              <a:rPr lang="en-AU" smtClean="0"/>
              <a:t>‹#›</a:t>
            </a:fld>
            <a:endParaRPr lang="en-AU"/>
          </a:p>
        </p:txBody>
      </p:sp>
    </p:spTree>
    <p:extLst>
      <p:ext uri="{BB962C8B-B14F-4D97-AF65-F5344CB8AC3E}">
        <p14:creationId xmlns:p14="http://schemas.microsoft.com/office/powerpoint/2010/main" val="167005870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8FE163-CE61-42A8-A7C0-B9D1FDA13CC7}" type="datetimeFigureOut">
              <a:rPr lang="en-AU" smtClean="0"/>
              <a:t>10/5/2023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C66C47D-74AB-4CCF-86CD-FA060C75D690}" type="slidenum">
              <a:rPr lang="en-AU" smtClean="0"/>
              <a:t>‹#›</a:t>
            </a:fld>
            <a:endParaRPr lang="en-AU"/>
          </a:p>
        </p:txBody>
      </p:sp>
    </p:spTree>
    <p:extLst>
      <p:ext uri="{BB962C8B-B14F-4D97-AF65-F5344CB8AC3E}">
        <p14:creationId xmlns:p14="http://schemas.microsoft.com/office/powerpoint/2010/main" val="747638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18FE163-CE61-42A8-A7C0-B9D1FDA13CC7}" type="datetimeFigureOut">
              <a:rPr lang="en-AU" smtClean="0"/>
              <a:t>10/5/2023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C66C47D-74AB-4CCF-86CD-FA060C75D690}" type="slidenum">
              <a:rPr lang="en-AU" smtClean="0"/>
              <a:t>‹#›</a:t>
            </a:fld>
            <a:endParaRPr lang="en-AU"/>
          </a:p>
        </p:txBody>
      </p:sp>
    </p:spTree>
    <p:extLst>
      <p:ext uri="{BB962C8B-B14F-4D97-AF65-F5344CB8AC3E}">
        <p14:creationId xmlns:p14="http://schemas.microsoft.com/office/powerpoint/2010/main" val="369797403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18FE163-CE61-42A8-A7C0-B9D1FDA13CC7}" type="datetimeFigureOut">
              <a:rPr lang="en-AU" smtClean="0"/>
              <a:t>10/5/2023</a:t>
            </a:fld>
            <a:endParaRPr lang="en-AU"/>
          </a:p>
        </p:txBody>
      </p:sp>
      <p:sp>
        <p:nvSpPr>
          <p:cNvPr id="9" name="Footer Placeholder 8"/>
          <p:cNvSpPr>
            <a:spLocks noGrp="1"/>
          </p:cNvSpPr>
          <p:nvPr>
            <p:ph type="ftr" sz="quarter" idx="11"/>
          </p:nvPr>
        </p:nvSpPr>
        <p:spPr/>
        <p:txBody>
          <a:bodyPr/>
          <a:lstStyle/>
          <a:p>
            <a:endParaRPr lang="en-AU"/>
          </a:p>
        </p:txBody>
      </p:sp>
      <p:sp>
        <p:nvSpPr>
          <p:cNvPr id="10" name="Slide Number Placeholder 9"/>
          <p:cNvSpPr>
            <a:spLocks noGrp="1"/>
          </p:cNvSpPr>
          <p:nvPr>
            <p:ph type="sldNum" sz="quarter" idx="12"/>
          </p:nvPr>
        </p:nvSpPr>
        <p:spPr/>
        <p:txBody>
          <a:bodyPr/>
          <a:lstStyle/>
          <a:p>
            <a:fld id="{6C66C47D-74AB-4CCF-86CD-FA060C75D690}" type="slidenum">
              <a:rPr lang="en-AU" smtClean="0"/>
              <a:t>‹#›</a:t>
            </a:fld>
            <a:endParaRPr lang="en-AU"/>
          </a:p>
        </p:txBody>
      </p:sp>
    </p:spTree>
    <p:extLst>
      <p:ext uri="{BB962C8B-B14F-4D97-AF65-F5344CB8AC3E}">
        <p14:creationId xmlns:p14="http://schemas.microsoft.com/office/powerpoint/2010/main" val="3391110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18FE163-CE61-42A8-A7C0-B9D1FDA13CC7}" type="datetimeFigureOut">
              <a:rPr lang="en-AU" smtClean="0"/>
              <a:t>10/5/2023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C66C47D-74AB-4CCF-86CD-FA060C75D690}" type="slidenum">
              <a:rPr lang="en-AU" smtClean="0"/>
              <a:t>‹#›</a:t>
            </a:fld>
            <a:endParaRPr lang="en-AU"/>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19401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8FE163-CE61-42A8-A7C0-B9D1FDA13CC7}" type="datetimeFigureOut">
              <a:rPr lang="en-AU" smtClean="0"/>
              <a:t>10/5/2023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C66C47D-74AB-4CCF-86CD-FA060C75D690}" type="slidenum">
              <a:rPr lang="en-AU" smtClean="0"/>
              <a:t>‹#›</a:t>
            </a:fld>
            <a:endParaRPr lang="en-AU"/>
          </a:p>
        </p:txBody>
      </p:sp>
    </p:spTree>
    <p:extLst>
      <p:ext uri="{BB962C8B-B14F-4D97-AF65-F5344CB8AC3E}">
        <p14:creationId xmlns:p14="http://schemas.microsoft.com/office/powerpoint/2010/main" val="4123984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FE163-CE61-42A8-A7C0-B9D1FDA13CC7}" type="datetimeFigureOut">
              <a:rPr lang="en-AU" smtClean="0"/>
              <a:t>10/5/2023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C66C47D-74AB-4CCF-86CD-FA060C75D690}" type="slidenum">
              <a:rPr lang="en-AU" smtClean="0"/>
              <a:t>‹#›</a:t>
            </a:fld>
            <a:endParaRPr lang="en-AU"/>
          </a:p>
        </p:txBody>
      </p:sp>
    </p:spTree>
    <p:extLst>
      <p:ext uri="{BB962C8B-B14F-4D97-AF65-F5344CB8AC3E}">
        <p14:creationId xmlns:p14="http://schemas.microsoft.com/office/powerpoint/2010/main" val="1999328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28CD-421A-C647-98DC-DA0DF510A0DE}"/>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89025A48-5254-1345-AD14-6CBA4B9E9B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FA95C851-96A7-1F40-919E-C025B3FD930E}"/>
              </a:ext>
            </a:extLst>
          </p:cNvPr>
          <p:cNvSpPr>
            <a:spLocks noGrp="1"/>
          </p:cNvSpPr>
          <p:nvPr>
            <p:ph type="dt" sz="half" idx="10"/>
          </p:nvPr>
        </p:nvSpPr>
        <p:spPr/>
        <p:txBody>
          <a:bodyPr/>
          <a:lstStyle/>
          <a:p>
            <a:fld id="{8B817983-11D4-424B-AFB4-C471ECBC91EF}" type="datetimeFigureOut">
              <a:rPr lang="en-AU" smtClean="0"/>
              <a:t>10/5/2023</a:t>
            </a:fld>
            <a:endParaRPr lang="en-AU"/>
          </a:p>
        </p:txBody>
      </p:sp>
      <p:sp>
        <p:nvSpPr>
          <p:cNvPr id="5" name="Footer Placeholder 4">
            <a:extLst>
              <a:ext uri="{FF2B5EF4-FFF2-40B4-BE49-F238E27FC236}">
                <a16:creationId xmlns:a16="http://schemas.microsoft.com/office/drawing/2014/main" id="{C161F8F7-D93D-B043-A152-F78C04B3761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7E37833-69FB-1A4A-948D-FDEF2253CE72}"/>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304262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FE163-CE61-42A8-A7C0-B9D1FDA13CC7}" type="datetimeFigureOut">
              <a:rPr lang="en-AU" smtClean="0"/>
              <a:t>10/5/2023</a:t>
            </a:fld>
            <a:endParaRPr lang="en-AU"/>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AU"/>
          </a:p>
        </p:txBody>
      </p:sp>
      <p:sp>
        <p:nvSpPr>
          <p:cNvPr id="7" name="Slide Number Placeholder 6"/>
          <p:cNvSpPr>
            <a:spLocks noGrp="1"/>
          </p:cNvSpPr>
          <p:nvPr>
            <p:ph type="sldNum" sz="quarter" idx="12"/>
          </p:nvPr>
        </p:nvSpPr>
        <p:spPr/>
        <p:txBody>
          <a:bodyPr/>
          <a:lstStyle/>
          <a:p>
            <a:fld id="{6C66C47D-74AB-4CCF-86CD-FA060C75D690}" type="slidenum">
              <a:rPr lang="en-AU" smtClean="0"/>
              <a:t>‹#›</a:t>
            </a:fld>
            <a:endParaRPr lang="en-AU"/>
          </a:p>
        </p:txBody>
      </p:sp>
    </p:spTree>
    <p:extLst>
      <p:ext uri="{BB962C8B-B14F-4D97-AF65-F5344CB8AC3E}">
        <p14:creationId xmlns:p14="http://schemas.microsoft.com/office/powerpoint/2010/main" val="26891916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518FE163-CE61-42A8-A7C0-B9D1FDA13CC7}" type="datetimeFigureOut">
              <a:rPr lang="en-AU" smtClean="0"/>
              <a:t>10/5/2023</a:t>
            </a:fld>
            <a:endParaRPr lang="en-AU"/>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AU"/>
          </a:p>
        </p:txBody>
      </p:sp>
      <p:sp>
        <p:nvSpPr>
          <p:cNvPr id="7" name="Slide Number Placeholder 6"/>
          <p:cNvSpPr>
            <a:spLocks noGrp="1"/>
          </p:cNvSpPr>
          <p:nvPr>
            <p:ph type="sldNum" sz="quarter" idx="12"/>
          </p:nvPr>
        </p:nvSpPr>
        <p:spPr/>
        <p:txBody>
          <a:bodyPr/>
          <a:lstStyle/>
          <a:p>
            <a:fld id="{6C66C47D-74AB-4CCF-86CD-FA060C75D690}" type="slidenum">
              <a:rPr lang="en-AU" smtClean="0"/>
              <a:t>‹#›</a:t>
            </a:fld>
            <a:endParaRPr lang="en-AU"/>
          </a:p>
        </p:txBody>
      </p:sp>
    </p:spTree>
    <p:extLst>
      <p:ext uri="{BB962C8B-B14F-4D97-AF65-F5344CB8AC3E}">
        <p14:creationId xmlns:p14="http://schemas.microsoft.com/office/powerpoint/2010/main" val="2959381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8FE163-CE61-42A8-A7C0-B9D1FDA13CC7}" type="datetimeFigureOut">
              <a:rPr lang="en-AU" smtClean="0"/>
              <a:t>10/5/2023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C66C47D-74AB-4CCF-86CD-FA060C75D690}" type="slidenum">
              <a:rPr lang="en-AU" smtClean="0"/>
              <a:t>‹#›</a:t>
            </a:fld>
            <a:endParaRPr lang="en-AU"/>
          </a:p>
        </p:txBody>
      </p:sp>
    </p:spTree>
    <p:extLst>
      <p:ext uri="{BB962C8B-B14F-4D97-AF65-F5344CB8AC3E}">
        <p14:creationId xmlns:p14="http://schemas.microsoft.com/office/powerpoint/2010/main" val="3781325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8FE163-CE61-42A8-A7C0-B9D1FDA13CC7}" type="datetimeFigureOut">
              <a:rPr lang="en-AU" smtClean="0"/>
              <a:t>10/5/2023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C66C47D-74AB-4CCF-86CD-FA060C75D690}" type="slidenum">
              <a:rPr lang="en-AU" smtClean="0"/>
              <a:t>‹#›</a:t>
            </a:fld>
            <a:endParaRPr lang="en-AU"/>
          </a:p>
        </p:txBody>
      </p:sp>
    </p:spTree>
    <p:extLst>
      <p:ext uri="{BB962C8B-B14F-4D97-AF65-F5344CB8AC3E}">
        <p14:creationId xmlns:p14="http://schemas.microsoft.com/office/powerpoint/2010/main" val="4133566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3D84-DE3F-6A43-AF73-877241E5776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D962D933-A20A-384C-8155-FD02CD187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66F0DF3-4F64-6044-A08E-3DBDDE3DC4D1}"/>
              </a:ext>
            </a:extLst>
          </p:cNvPr>
          <p:cNvSpPr>
            <a:spLocks noGrp="1"/>
          </p:cNvSpPr>
          <p:nvPr>
            <p:ph type="dt" sz="half" idx="10"/>
          </p:nvPr>
        </p:nvSpPr>
        <p:spPr/>
        <p:txBody>
          <a:bodyPr/>
          <a:lstStyle/>
          <a:p>
            <a:fld id="{8B817983-11D4-424B-AFB4-C471ECBC91EF}" type="datetimeFigureOut">
              <a:rPr lang="en-AU" smtClean="0"/>
              <a:t>10/5/2023</a:t>
            </a:fld>
            <a:endParaRPr lang="en-AU"/>
          </a:p>
        </p:txBody>
      </p:sp>
      <p:sp>
        <p:nvSpPr>
          <p:cNvPr id="5" name="Footer Placeholder 4">
            <a:extLst>
              <a:ext uri="{FF2B5EF4-FFF2-40B4-BE49-F238E27FC236}">
                <a16:creationId xmlns:a16="http://schemas.microsoft.com/office/drawing/2014/main" id="{A9C91868-0E74-7941-A49B-6FA3158020C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4058403-DBB6-9F4B-A598-C042E95FBE30}"/>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66423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6D68-7568-B846-902C-81E83137B56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F160A681-CEEC-FF47-B82A-3D22C13260C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65359E51-24FA-5C48-ACBA-9B680F48B05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92968FF9-913F-FB46-BFC6-586297B99941}"/>
              </a:ext>
            </a:extLst>
          </p:cNvPr>
          <p:cNvSpPr>
            <a:spLocks noGrp="1"/>
          </p:cNvSpPr>
          <p:nvPr>
            <p:ph type="dt" sz="half" idx="10"/>
          </p:nvPr>
        </p:nvSpPr>
        <p:spPr/>
        <p:txBody>
          <a:bodyPr/>
          <a:lstStyle/>
          <a:p>
            <a:fld id="{8B817983-11D4-424B-AFB4-C471ECBC91EF}" type="datetimeFigureOut">
              <a:rPr lang="en-AU" smtClean="0"/>
              <a:t>10/5/2023</a:t>
            </a:fld>
            <a:endParaRPr lang="en-AU"/>
          </a:p>
        </p:txBody>
      </p:sp>
      <p:sp>
        <p:nvSpPr>
          <p:cNvPr id="6" name="Footer Placeholder 5">
            <a:extLst>
              <a:ext uri="{FF2B5EF4-FFF2-40B4-BE49-F238E27FC236}">
                <a16:creationId xmlns:a16="http://schemas.microsoft.com/office/drawing/2014/main" id="{3FB816A6-5A3D-E144-A703-39FEE9A9862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D3EED9A-924E-354C-9A77-CE78D4153380}"/>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75980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B124-9641-BA4E-8C17-947911F50738}"/>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FBED92FE-78A0-CF40-8306-B624C409AF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B80F185-2242-934E-BD13-254EC51266E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10A08DC0-805A-BD4D-BEE8-F97B82C68C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C58D98-8FDE-4243-8722-6DAAE9D89BE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087D52DC-98BE-5D41-A905-CDF6FB30D613}"/>
              </a:ext>
            </a:extLst>
          </p:cNvPr>
          <p:cNvSpPr>
            <a:spLocks noGrp="1"/>
          </p:cNvSpPr>
          <p:nvPr>
            <p:ph type="dt" sz="half" idx="10"/>
          </p:nvPr>
        </p:nvSpPr>
        <p:spPr/>
        <p:txBody>
          <a:bodyPr/>
          <a:lstStyle/>
          <a:p>
            <a:fld id="{8B817983-11D4-424B-AFB4-C471ECBC91EF}" type="datetimeFigureOut">
              <a:rPr lang="en-AU" smtClean="0"/>
              <a:t>10/5/2023</a:t>
            </a:fld>
            <a:endParaRPr lang="en-AU"/>
          </a:p>
        </p:txBody>
      </p:sp>
      <p:sp>
        <p:nvSpPr>
          <p:cNvPr id="8" name="Footer Placeholder 7">
            <a:extLst>
              <a:ext uri="{FF2B5EF4-FFF2-40B4-BE49-F238E27FC236}">
                <a16:creationId xmlns:a16="http://schemas.microsoft.com/office/drawing/2014/main" id="{58B68205-F500-C84B-880C-F79B8C63E2A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F3C956D-5865-1A44-8E83-6F3AE7A9E630}"/>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817101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036B-0FE2-8A41-A2CD-369A41B167D4}"/>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8AEBDFB6-AA43-A444-9847-0524FE93EC84}"/>
              </a:ext>
            </a:extLst>
          </p:cNvPr>
          <p:cNvSpPr>
            <a:spLocks noGrp="1"/>
          </p:cNvSpPr>
          <p:nvPr>
            <p:ph type="dt" sz="half" idx="10"/>
          </p:nvPr>
        </p:nvSpPr>
        <p:spPr/>
        <p:txBody>
          <a:bodyPr/>
          <a:lstStyle/>
          <a:p>
            <a:fld id="{8B817983-11D4-424B-AFB4-C471ECBC91EF}" type="datetimeFigureOut">
              <a:rPr lang="en-AU" smtClean="0"/>
              <a:t>10/5/2023</a:t>
            </a:fld>
            <a:endParaRPr lang="en-AU"/>
          </a:p>
        </p:txBody>
      </p:sp>
      <p:sp>
        <p:nvSpPr>
          <p:cNvPr id="4" name="Footer Placeholder 3">
            <a:extLst>
              <a:ext uri="{FF2B5EF4-FFF2-40B4-BE49-F238E27FC236}">
                <a16:creationId xmlns:a16="http://schemas.microsoft.com/office/drawing/2014/main" id="{1F5B2A8B-FAC6-C54F-B3C3-853909AFE24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3D1F89B-171A-CA42-8C53-48FF6DC3F443}"/>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97703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84194-9FD4-CD49-9120-7AE661F0F7EC}"/>
              </a:ext>
            </a:extLst>
          </p:cNvPr>
          <p:cNvSpPr>
            <a:spLocks noGrp="1"/>
          </p:cNvSpPr>
          <p:nvPr>
            <p:ph type="dt" sz="half" idx="10"/>
          </p:nvPr>
        </p:nvSpPr>
        <p:spPr/>
        <p:txBody>
          <a:bodyPr/>
          <a:lstStyle/>
          <a:p>
            <a:fld id="{8B817983-11D4-424B-AFB4-C471ECBC91EF}" type="datetimeFigureOut">
              <a:rPr lang="en-AU" smtClean="0"/>
              <a:t>10/5/2023</a:t>
            </a:fld>
            <a:endParaRPr lang="en-AU"/>
          </a:p>
        </p:txBody>
      </p:sp>
      <p:sp>
        <p:nvSpPr>
          <p:cNvPr id="3" name="Footer Placeholder 2">
            <a:extLst>
              <a:ext uri="{FF2B5EF4-FFF2-40B4-BE49-F238E27FC236}">
                <a16:creationId xmlns:a16="http://schemas.microsoft.com/office/drawing/2014/main" id="{841F2D1B-2427-0C49-8BE4-472FF582AE3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F4BB28-398A-0847-94FE-A4E2237B58E8}"/>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989322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2061-E832-2747-982F-0E532EDAB0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10FEC16D-F089-3942-8D65-23DE8AAC98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66DC13A9-B709-2A4C-A296-34CF10A55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85EA10-BC72-9B48-B93E-33DCE88F4D6D}"/>
              </a:ext>
            </a:extLst>
          </p:cNvPr>
          <p:cNvSpPr>
            <a:spLocks noGrp="1"/>
          </p:cNvSpPr>
          <p:nvPr>
            <p:ph type="dt" sz="half" idx="10"/>
          </p:nvPr>
        </p:nvSpPr>
        <p:spPr/>
        <p:txBody>
          <a:bodyPr/>
          <a:lstStyle/>
          <a:p>
            <a:fld id="{8B817983-11D4-424B-AFB4-C471ECBC91EF}" type="datetimeFigureOut">
              <a:rPr lang="en-AU" smtClean="0"/>
              <a:t>10/5/2023</a:t>
            </a:fld>
            <a:endParaRPr lang="en-AU"/>
          </a:p>
        </p:txBody>
      </p:sp>
      <p:sp>
        <p:nvSpPr>
          <p:cNvPr id="6" name="Footer Placeholder 5">
            <a:extLst>
              <a:ext uri="{FF2B5EF4-FFF2-40B4-BE49-F238E27FC236}">
                <a16:creationId xmlns:a16="http://schemas.microsoft.com/office/drawing/2014/main" id="{1D1D73E6-15D6-6149-8A1E-A5F2F8BECC1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309CDCC-93C8-0C4D-96E9-ADE4546CF3BA}"/>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118626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54D2-4EEE-2742-A405-5A1E92CFB3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F4411C13-789B-4946-96DB-A2C5DD3FCC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D4504A7-2008-9D41-B081-CB6BE7926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CC3577-F8B9-1149-ADEB-FC6ECEE77BEB}"/>
              </a:ext>
            </a:extLst>
          </p:cNvPr>
          <p:cNvSpPr>
            <a:spLocks noGrp="1"/>
          </p:cNvSpPr>
          <p:nvPr>
            <p:ph type="dt" sz="half" idx="10"/>
          </p:nvPr>
        </p:nvSpPr>
        <p:spPr/>
        <p:txBody>
          <a:bodyPr/>
          <a:lstStyle/>
          <a:p>
            <a:fld id="{8B817983-11D4-424B-AFB4-C471ECBC91EF}" type="datetimeFigureOut">
              <a:rPr lang="en-AU" smtClean="0"/>
              <a:t>10/5/2023</a:t>
            </a:fld>
            <a:endParaRPr lang="en-AU"/>
          </a:p>
        </p:txBody>
      </p:sp>
      <p:sp>
        <p:nvSpPr>
          <p:cNvPr id="6" name="Footer Placeholder 5">
            <a:extLst>
              <a:ext uri="{FF2B5EF4-FFF2-40B4-BE49-F238E27FC236}">
                <a16:creationId xmlns:a16="http://schemas.microsoft.com/office/drawing/2014/main" id="{5B6295CA-9058-6345-B2A9-D08974D5AC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FADE128-5348-1C4F-B1A6-C3A2A3B1784C}"/>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959397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122188-6356-CC4B-BFD0-174323E743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AU" dirty="0"/>
          </a:p>
        </p:txBody>
      </p:sp>
      <p:sp>
        <p:nvSpPr>
          <p:cNvPr id="3" name="Text Placeholder 2">
            <a:extLst>
              <a:ext uri="{FF2B5EF4-FFF2-40B4-BE49-F238E27FC236}">
                <a16:creationId xmlns:a16="http://schemas.microsoft.com/office/drawing/2014/main" id="{CBF9D71F-CE76-AB40-ACB2-92CC0BA181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4" name="Date Placeholder 3">
            <a:extLst>
              <a:ext uri="{FF2B5EF4-FFF2-40B4-BE49-F238E27FC236}">
                <a16:creationId xmlns:a16="http://schemas.microsoft.com/office/drawing/2014/main" id="{F0270A25-E764-C646-A5B1-81D166AD0E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venir Book" panose="02000503020000020003" pitchFamily="2" charset="0"/>
              </a:defRPr>
            </a:lvl1pPr>
          </a:lstStyle>
          <a:p>
            <a:fld id="{8B817983-11D4-424B-AFB4-C471ECBC91EF}" type="datetimeFigureOut">
              <a:rPr lang="en-AU" smtClean="0"/>
              <a:pPr/>
              <a:t>10/5/2023</a:t>
            </a:fld>
            <a:endParaRPr lang="en-AU" dirty="0"/>
          </a:p>
        </p:txBody>
      </p:sp>
      <p:sp>
        <p:nvSpPr>
          <p:cNvPr id="5" name="Footer Placeholder 4">
            <a:extLst>
              <a:ext uri="{FF2B5EF4-FFF2-40B4-BE49-F238E27FC236}">
                <a16:creationId xmlns:a16="http://schemas.microsoft.com/office/drawing/2014/main" id="{F27045D9-3AF6-6D48-BE71-70C782E0F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venir Book" panose="02000503020000020003" pitchFamily="2" charset="0"/>
              </a:defRPr>
            </a:lvl1pPr>
          </a:lstStyle>
          <a:p>
            <a:endParaRPr lang="en-AU" dirty="0"/>
          </a:p>
        </p:txBody>
      </p:sp>
      <p:sp>
        <p:nvSpPr>
          <p:cNvPr id="6" name="Slide Number Placeholder 5">
            <a:extLst>
              <a:ext uri="{FF2B5EF4-FFF2-40B4-BE49-F238E27FC236}">
                <a16:creationId xmlns:a16="http://schemas.microsoft.com/office/drawing/2014/main" id="{A8500A6A-48E2-5349-8EF8-F2C1EC4A4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venir Book" panose="02000503020000020003" pitchFamily="2" charset="0"/>
              </a:defRPr>
            </a:lvl1pPr>
          </a:lstStyle>
          <a:p>
            <a:fld id="{4291565A-1AD0-8545-B6A9-35BDB61D7054}" type="slidenum">
              <a:rPr lang="en-AU" smtClean="0"/>
              <a:pPr/>
              <a:t>‹#›</a:t>
            </a:fld>
            <a:endParaRPr lang="en-AU" dirty="0"/>
          </a:p>
        </p:txBody>
      </p:sp>
    </p:spTree>
    <p:extLst>
      <p:ext uri="{BB962C8B-B14F-4D97-AF65-F5344CB8AC3E}">
        <p14:creationId xmlns:p14="http://schemas.microsoft.com/office/powerpoint/2010/main" val="3282217041"/>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Lst>
  <p:txStyles>
    <p:titleStyle>
      <a:lvl1pPr algn="l" defTabSz="914400" rtl="0" eaLnBrk="1" latinLnBrk="0" hangingPunct="1">
        <a:lnSpc>
          <a:spcPct val="90000"/>
        </a:lnSpc>
        <a:spcBef>
          <a:spcPct val="0"/>
        </a:spcBef>
        <a:buNone/>
        <a:defRPr sz="44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18FE163-CE61-42A8-A7C0-B9D1FDA13CC7}" type="datetimeFigureOut">
              <a:rPr lang="en-AU" smtClean="0"/>
              <a:t>10/5/2023</a:t>
            </a:fld>
            <a:endParaRPr lang="en-AU"/>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AU"/>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C66C47D-74AB-4CCF-86CD-FA060C75D690}" type="slidenum">
              <a:rPr lang="en-AU" smtClean="0"/>
              <a:t>‹#›</a:t>
            </a:fld>
            <a:endParaRPr lang="en-AU"/>
          </a:p>
        </p:txBody>
      </p:sp>
    </p:spTree>
    <p:extLst>
      <p:ext uri="{BB962C8B-B14F-4D97-AF65-F5344CB8AC3E}">
        <p14:creationId xmlns:p14="http://schemas.microsoft.com/office/powerpoint/2010/main" val="2961957233"/>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4.wdp"/><Relationship Id="rId4" Type="http://schemas.openxmlformats.org/officeDocument/2006/relationships/image" Target="../media/image21.png"/><Relationship Id="rId9" Type="http://schemas.microsoft.com/office/2007/relationships/hdphoto" Target="../media/hdphoto6.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microsoft.com/office/2007/relationships/hdphoto" Target="../media/hdphoto7.wdp"/><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7.web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Book" panose="02000503020000020003" pitchFamily="2" charset="0"/>
            </a:endParaRPr>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Book" panose="02000503020000020003" pitchFamily="2" charset="0"/>
            </a:endParaRPr>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latin typeface="Avenir Book" panose="02000503020000020003" pitchFamily="2" charset="0"/>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Book" panose="02000503020000020003" pitchFamily="2" charset="0"/>
            </a:endParaRPr>
          </a:p>
        </p:txBody>
      </p:sp>
      <p:sp>
        <p:nvSpPr>
          <p:cNvPr id="2" name="Title 1">
            <a:extLst>
              <a:ext uri="{FF2B5EF4-FFF2-40B4-BE49-F238E27FC236}">
                <a16:creationId xmlns:a16="http://schemas.microsoft.com/office/drawing/2014/main" id="{F13CCEDF-4EAB-354D-BF0B-43BA961680AF}"/>
              </a:ext>
            </a:extLst>
          </p:cNvPr>
          <p:cNvSpPr>
            <a:spLocks noGrp="1"/>
          </p:cNvSpPr>
          <p:nvPr>
            <p:ph type="ctrTitle"/>
          </p:nvPr>
        </p:nvSpPr>
        <p:spPr>
          <a:xfrm>
            <a:off x="3581400" y="965580"/>
            <a:ext cx="5204489" cy="3160593"/>
          </a:xfrm>
        </p:spPr>
        <p:txBody>
          <a:bodyPr>
            <a:normAutofit/>
          </a:bodyPr>
          <a:lstStyle/>
          <a:p>
            <a:r>
              <a:rPr lang="en-AU" sz="5400" dirty="0">
                <a:solidFill>
                  <a:schemeClr val="bg1"/>
                </a:solidFill>
              </a:rPr>
              <a:t>Critical Thinking</a:t>
            </a:r>
            <a:br>
              <a:rPr lang="en-AU" sz="5400" dirty="0">
                <a:solidFill>
                  <a:schemeClr val="bg1"/>
                </a:solidFill>
              </a:rPr>
            </a:br>
            <a:r>
              <a:rPr lang="en-AU" sz="5400" dirty="0">
                <a:solidFill>
                  <a:schemeClr val="bg1"/>
                </a:solidFill>
              </a:rPr>
              <a:t>S1 2023</a:t>
            </a:r>
          </a:p>
        </p:txBody>
      </p:sp>
      <p:sp>
        <p:nvSpPr>
          <p:cNvPr id="3" name="Subtitle 2">
            <a:extLst>
              <a:ext uri="{FF2B5EF4-FFF2-40B4-BE49-F238E27FC236}">
                <a16:creationId xmlns:a16="http://schemas.microsoft.com/office/drawing/2014/main" id="{77C310A9-5BCD-8C4B-BC79-DB2BA2D40164}"/>
              </a:ext>
            </a:extLst>
          </p:cNvPr>
          <p:cNvSpPr>
            <a:spLocks noGrp="1"/>
          </p:cNvSpPr>
          <p:nvPr>
            <p:ph type="subTitle" idx="1"/>
          </p:nvPr>
        </p:nvSpPr>
        <p:spPr>
          <a:xfrm>
            <a:off x="3820817" y="4409960"/>
            <a:ext cx="4508641" cy="1116414"/>
          </a:xfrm>
        </p:spPr>
        <p:txBody>
          <a:bodyPr>
            <a:normAutofit/>
          </a:bodyPr>
          <a:lstStyle/>
          <a:p>
            <a:r>
              <a:rPr lang="en-AU" sz="2000" dirty="0">
                <a:solidFill>
                  <a:schemeClr val="bg1"/>
                </a:solidFill>
              </a:rPr>
              <a:t>Dr. Iwan Williams</a:t>
            </a:r>
          </a:p>
          <a:p>
            <a:r>
              <a:rPr lang="en-AU" sz="2000" dirty="0">
                <a:solidFill>
                  <a:schemeClr val="bg1"/>
                </a:solidFill>
              </a:rPr>
              <a:t>Email: iwan.williams1@monash.edu</a:t>
            </a: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venir Book" panose="02000503020000020003" pitchFamily="2" charset="0"/>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venir Book" panose="02000503020000020003" pitchFamily="2" charset="0"/>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latin typeface="Avenir Book" panose="02000503020000020003" pitchFamily="2" charset="0"/>
              </a:endParaRPr>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latin typeface="Avenir Book" panose="02000503020000020003" pitchFamily="2" charset="0"/>
              </a:endParaRPr>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Avenir Book" panose="02000503020000020003" pitchFamily="2" charset="0"/>
            </a:endParaRPr>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Avenir Book" panose="02000503020000020003" pitchFamily="2" charset="0"/>
            </a:endParaRPr>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latin typeface="Avenir Book" panose="02000503020000020003" pitchFamily="2" charset="0"/>
              </a:endParaRPr>
            </a:p>
          </p:txBody>
        </p:sp>
      </p:grpSp>
      <p:pic>
        <p:nvPicPr>
          <p:cNvPr id="5" name="Graphic 4" descr="Head with gears outline">
            <a:extLst>
              <a:ext uri="{FF2B5EF4-FFF2-40B4-BE49-F238E27FC236}">
                <a16:creationId xmlns:a16="http://schemas.microsoft.com/office/drawing/2014/main" id="{4F83BC4B-A9C7-1E44-9359-68745BBA90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99221" y="2106438"/>
            <a:ext cx="1657842" cy="1657842"/>
          </a:xfrm>
          <a:prstGeom prst="rect">
            <a:avLst/>
          </a:prstGeom>
        </p:spPr>
      </p:pic>
      <p:pic>
        <p:nvPicPr>
          <p:cNvPr id="7" name="Graphic 6" descr="Customer review outline">
            <a:extLst>
              <a:ext uri="{FF2B5EF4-FFF2-40B4-BE49-F238E27FC236}">
                <a16:creationId xmlns:a16="http://schemas.microsoft.com/office/drawing/2014/main" id="{26D5C863-2A9C-EC44-9D5D-7E2EC637BC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2530" y="5323194"/>
            <a:ext cx="1278934" cy="1278934"/>
          </a:xfrm>
          <a:prstGeom prst="rect">
            <a:avLst/>
          </a:prstGeom>
        </p:spPr>
      </p:pic>
      <p:pic>
        <p:nvPicPr>
          <p:cNvPr id="11" name="Graphic 10" descr="Question Mark with solid fill">
            <a:extLst>
              <a:ext uri="{FF2B5EF4-FFF2-40B4-BE49-F238E27FC236}">
                <a16:creationId xmlns:a16="http://schemas.microsoft.com/office/drawing/2014/main" id="{9AFEE23E-000B-F84E-8991-528DFEBB60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6223" y="900394"/>
            <a:ext cx="914400" cy="914400"/>
          </a:xfrm>
          <a:prstGeom prst="rect">
            <a:avLst/>
          </a:prstGeom>
        </p:spPr>
      </p:pic>
      <p:pic>
        <p:nvPicPr>
          <p:cNvPr id="15" name="Graphic 14" descr="Megaphone outline">
            <a:extLst>
              <a:ext uri="{FF2B5EF4-FFF2-40B4-BE49-F238E27FC236}">
                <a16:creationId xmlns:a16="http://schemas.microsoft.com/office/drawing/2014/main" id="{AA3BDC27-7E23-D846-B918-8E28B807EF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55859" y="229217"/>
            <a:ext cx="914400" cy="914400"/>
          </a:xfrm>
          <a:prstGeom prst="rect">
            <a:avLst/>
          </a:prstGeom>
        </p:spPr>
      </p:pic>
    </p:spTree>
    <p:extLst>
      <p:ext uri="{BB962C8B-B14F-4D97-AF65-F5344CB8AC3E}">
        <p14:creationId xmlns:p14="http://schemas.microsoft.com/office/powerpoint/2010/main" val="2335365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2075" y="900430"/>
            <a:ext cx="9692640" cy="1325562"/>
          </a:xfrm>
        </p:spPr>
        <p:txBody>
          <a:bodyPr>
            <a:normAutofit/>
          </a:bodyPr>
          <a:lstStyle/>
          <a:p>
            <a:r>
              <a:rPr lang="en-AU" sz="3600" dirty="0">
                <a:cs typeface="Calibri Light" panose="020F0302020204030204" charset="0"/>
              </a:rPr>
              <a:t>Intellectually humble doesn’t mean not having strong views!</a:t>
            </a:r>
          </a:p>
        </p:txBody>
      </p:sp>
      <p:sp>
        <p:nvSpPr>
          <p:cNvPr id="4" name="Title 1"/>
          <p:cNvSpPr txBox="1"/>
          <p:nvPr/>
        </p:nvSpPr>
        <p:spPr>
          <a:xfrm>
            <a:off x="1249680" y="2968308"/>
            <a:ext cx="9692640" cy="173704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AU" sz="3600" dirty="0">
                <a:solidFill>
                  <a:schemeClr val="accent1"/>
                </a:solidFill>
                <a:latin typeface="Avenir Book" panose="02000503020000020003" pitchFamily="2" charset="0"/>
                <a:cs typeface="Calibri" panose="020F0502020204030204" charset="0"/>
              </a:rPr>
              <a:t>Being intellectually humble means having:</a:t>
            </a:r>
          </a:p>
          <a:p>
            <a:pPr marL="914400" lvl="1" indent="-457200">
              <a:buFont typeface="Arial" panose="020B0604020202020204" pitchFamily="34" charset="0"/>
              <a:buChar char="•"/>
            </a:pPr>
            <a:r>
              <a:rPr lang="en-AU" sz="2800" dirty="0">
                <a:solidFill>
                  <a:schemeClr val="accent1"/>
                </a:solidFill>
                <a:latin typeface="Avenir Book" panose="02000503020000020003" pitchFamily="2" charset="0"/>
                <a:cs typeface="Calibri" panose="020F0502020204030204" charset="0"/>
              </a:rPr>
              <a:t>Conviction in proportion to strength of evidence</a:t>
            </a:r>
          </a:p>
          <a:p>
            <a:pPr marL="914400" lvl="1" indent="-457200">
              <a:buFont typeface="Arial" panose="020B0604020202020204" pitchFamily="34" charset="0"/>
              <a:buChar char="•"/>
            </a:pPr>
            <a:r>
              <a:rPr lang="en-AU" sz="2800" dirty="0">
                <a:solidFill>
                  <a:schemeClr val="accent1"/>
                </a:solidFill>
                <a:latin typeface="Avenir Book" panose="02000503020000020003" pitchFamily="2" charset="0"/>
                <a:cs typeface="Calibri" panose="020F0502020204030204" charset="0"/>
              </a:rPr>
              <a:t>Willingness to change you view in light of new evidence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cs typeface="Calibri Light" panose="020F0302020204030204" charset="0"/>
              </a:rPr>
              <a:t>Cultivating intellectual humility</a:t>
            </a:r>
          </a:p>
        </p:txBody>
      </p:sp>
      <p:sp>
        <p:nvSpPr>
          <p:cNvPr id="3" name="Content Placeholder 2"/>
          <p:cNvSpPr>
            <a:spLocks noGrp="1"/>
          </p:cNvSpPr>
          <p:nvPr>
            <p:ph idx="1"/>
          </p:nvPr>
        </p:nvSpPr>
        <p:spPr/>
        <p:txBody>
          <a:bodyPr/>
          <a:lstStyle/>
          <a:p>
            <a:pPr marL="0" indent="0">
              <a:buNone/>
            </a:pPr>
            <a:r>
              <a:rPr lang="en-US" sz="2400" dirty="0">
                <a:cs typeface="Calibri" panose="020F0502020204030204" charset="0"/>
              </a:rPr>
              <a:t>Step 1: We need to change the way we think about being wrong.</a:t>
            </a:r>
          </a:p>
          <a:p>
            <a:pPr marL="0" indent="0">
              <a:buNone/>
            </a:pPr>
            <a:endParaRPr lang="en-US" sz="2400" dirty="0">
              <a:cs typeface="Calibri" panose="020F0502020204030204" charset="0"/>
            </a:endParaRPr>
          </a:p>
          <a:p>
            <a:pPr marL="274320" lvl="1" indent="0">
              <a:buNone/>
            </a:pPr>
            <a:r>
              <a:rPr lang="en-US" sz="2200" dirty="0">
                <a:cs typeface="Calibri" panose="020F0502020204030204" charset="0"/>
              </a:rPr>
              <a:t>… we need to learn how to feel </a:t>
            </a:r>
            <a:r>
              <a:rPr lang="en-US" sz="2200" dirty="0">
                <a:solidFill>
                  <a:srgbClr val="FF0000"/>
                </a:solidFill>
                <a:cs typeface="Calibri" panose="020F0502020204030204" charset="0"/>
              </a:rPr>
              <a:t>proud</a:t>
            </a:r>
            <a:r>
              <a:rPr lang="en-US" sz="2200" dirty="0">
                <a:cs typeface="Calibri" panose="020F0502020204030204" charset="0"/>
              </a:rPr>
              <a:t> instead of </a:t>
            </a:r>
            <a:r>
              <a:rPr lang="en-US" sz="2200" dirty="0">
                <a:solidFill>
                  <a:srgbClr val="FF0000"/>
                </a:solidFill>
                <a:cs typeface="Calibri" panose="020F0502020204030204" charset="0"/>
              </a:rPr>
              <a:t>ashamed</a:t>
            </a:r>
            <a:r>
              <a:rPr lang="en-US" sz="2200" dirty="0">
                <a:cs typeface="Calibri" panose="020F0502020204030204" charset="0"/>
              </a:rPr>
              <a:t> when we notice we </a:t>
            </a:r>
            <a:r>
              <a:rPr lang="en-US" sz="2200" dirty="0">
                <a:solidFill>
                  <a:srgbClr val="FF0000"/>
                </a:solidFill>
                <a:cs typeface="Calibri" panose="020F0502020204030204" charset="0"/>
              </a:rPr>
              <a:t>might have been wrong </a:t>
            </a:r>
            <a:r>
              <a:rPr lang="en-US" sz="2200" dirty="0">
                <a:cs typeface="Calibri" panose="020F0502020204030204" charset="0"/>
              </a:rPr>
              <a:t>about something. We need to learn how to feel </a:t>
            </a:r>
            <a:r>
              <a:rPr lang="en-US" sz="2200" dirty="0">
                <a:solidFill>
                  <a:srgbClr val="FF0000"/>
                </a:solidFill>
                <a:cs typeface="Calibri" panose="020F0502020204030204" charset="0"/>
              </a:rPr>
              <a:t>intrigued</a:t>
            </a:r>
            <a:r>
              <a:rPr lang="en-US" sz="2200" dirty="0">
                <a:cs typeface="Calibri" panose="020F0502020204030204" charset="0"/>
              </a:rPr>
              <a:t> instead of </a:t>
            </a:r>
            <a:r>
              <a:rPr lang="en-US" sz="2200" dirty="0">
                <a:solidFill>
                  <a:srgbClr val="FF0000"/>
                </a:solidFill>
                <a:cs typeface="Calibri" panose="020F0502020204030204" charset="0"/>
              </a:rPr>
              <a:t>defensive</a:t>
            </a:r>
            <a:r>
              <a:rPr lang="en-US" sz="2200" dirty="0">
                <a:cs typeface="Calibri" panose="020F0502020204030204" charset="0"/>
              </a:rPr>
              <a:t> when we encounter some information that </a:t>
            </a:r>
            <a:r>
              <a:rPr lang="en-US" sz="2200" dirty="0">
                <a:solidFill>
                  <a:srgbClr val="FF0000"/>
                </a:solidFill>
                <a:cs typeface="Calibri" panose="020F0502020204030204" charset="0"/>
              </a:rPr>
              <a:t>contradicts our beliefs</a:t>
            </a:r>
            <a:r>
              <a:rPr lang="en-US" sz="2200" dirty="0">
                <a:cs typeface="Calibri" panose="020F0502020204030204" charset="0"/>
              </a:rPr>
              <a:t>.</a:t>
            </a:r>
          </a:p>
          <a:p>
            <a:pPr marL="0" indent="0" algn="r">
              <a:buNone/>
            </a:pPr>
            <a:r>
              <a:rPr lang="en-US" sz="2400" dirty="0">
                <a:cs typeface="Calibri" panose="020F0502020204030204" charset="0"/>
              </a:rPr>
              <a:t>	– Julia </a:t>
            </a:r>
            <a:r>
              <a:rPr lang="en-US" sz="2400" dirty="0" err="1">
                <a:cs typeface="Calibri" panose="020F0502020204030204" charset="0"/>
              </a:rPr>
              <a:t>Galef</a:t>
            </a:r>
            <a:endParaRPr lang="en-AU" sz="2400" dirty="0">
              <a:cs typeface="Calibri" panose="020F0502020204030204" charset="0"/>
            </a:endParaRPr>
          </a:p>
          <a:p>
            <a:endParaRPr lang="en-AU" dirty="0">
              <a:cs typeface="Calibri" panose="020F0502020204030204" charset="0"/>
            </a:endParaRPr>
          </a:p>
        </p:txBody>
      </p:sp>
      <p:pic>
        <p:nvPicPr>
          <p:cNvPr id="4" name="Picture 2" descr="Julia Galef | Speaker | 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 y="4788111"/>
            <a:ext cx="2752627" cy="20698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cs typeface="Calibri Light" panose="020F0302020204030204" charset="0"/>
              </a:rPr>
              <a:t>Cultivating intellectual humility</a:t>
            </a:r>
          </a:p>
        </p:txBody>
      </p:sp>
      <p:sp>
        <p:nvSpPr>
          <p:cNvPr id="3" name="Content Placeholder 2"/>
          <p:cNvSpPr>
            <a:spLocks noGrp="1"/>
          </p:cNvSpPr>
          <p:nvPr>
            <p:ph idx="1"/>
          </p:nvPr>
        </p:nvSpPr>
        <p:spPr/>
        <p:txBody>
          <a:bodyPr/>
          <a:lstStyle/>
          <a:p>
            <a:pPr marL="0" indent="0">
              <a:buNone/>
            </a:pPr>
            <a:r>
              <a:rPr lang="en-US" sz="2400" dirty="0">
                <a:cs typeface="Calibri" panose="020F0502020204030204" charset="0"/>
              </a:rPr>
              <a:t>Step 2: We need to fine tune our understanding of our own biases. Without an understanding of our own biases we are prone to over-estimating the strength of our reasons.</a:t>
            </a:r>
          </a:p>
          <a:p>
            <a:pPr marL="274320" lvl="1" indent="0">
              <a:buNone/>
            </a:pPr>
            <a:endParaRPr lang="en-US" sz="2200" dirty="0">
              <a:cs typeface="Calibri" panose="020F0502020204030204" charset="0"/>
            </a:endParaRPr>
          </a:p>
          <a:p>
            <a:pPr marL="274320" lvl="1" indent="0">
              <a:buNone/>
            </a:pPr>
            <a:r>
              <a:rPr lang="en-US" sz="2200" dirty="0">
                <a:cs typeface="Calibri" panose="020F0502020204030204" charset="0"/>
              </a:rPr>
              <a:t>It is not our biases that are our biggest stumbling block; rather it is our biased assumption </a:t>
            </a:r>
            <a:r>
              <a:rPr lang="en-US" sz="2200" dirty="0">
                <a:solidFill>
                  <a:srgbClr val="FF0000"/>
                </a:solidFill>
                <a:cs typeface="Calibri" panose="020F0502020204030204" charset="0"/>
              </a:rPr>
              <a:t>that we are immune to bias</a:t>
            </a:r>
            <a:r>
              <a:rPr lang="en-US" sz="2200" dirty="0">
                <a:cs typeface="Calibri" panose="020F0502020204030204" charset="0"/>
              </a:rPr>
              <a:t>.</a:t>
            </a:r>
            <a:br>
              <a:rPr lang="en-US" sz="2200" dirty="0">
                <a:cs typeface="Calibri" panose="020F0502020204030204" charset="0"/>
              </a:rPr>
            </a:br>
            <a:r>
              <a:rPr lang="en-US" sz="2200" baseline="-25000" dirty="0">
                <a:cs typeface="Calibri" panose="020F0502020204030204" charset="0"/>
              </a:rPr>
              <a:t>                 —Cynthia Frantz, 'I AM Being Fair’</a:t>
            </a:r>
          </a:p>
          <a:p>
            <a:pPr marL="0" indent="0">
              <a:buNone/>
            </a:pPr>
            <a:endParaRPr lang="en-US" sz="2400" dirty="0">
              <a:cs typeface="Calibri" panose="020F0502020204030204" charset="0"/>
            </a:endParaRPr>
          </a:p>
        </p:txBody>
      </p:sp>
      <p:pic>
        <p:nvPicPr>
          <p:cNvPr id="1026" name="Picture 2" descr="Cynthia FRANTZ | Associate Professor | PhD | Oberlin College, Oberlin |  Department of Psych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4523232"/>
            <a:ext cx="2334768" cy="23347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cs typeface="Calibri" panose="020F0502020204030204" charset="0"/>
              </a:rPr>
              <a:t>Cognitive Biases</a:t>
            </a:r>
          </a:p>
        </p:txBody>
      </p:sp>
      <p:sp>
        <p:nvSpPr>
          <p:cNvPr id="5" name="Text Placeholder 4"/>
          <p:cNvSpPr>
            <a:spLocks noGrp="1"/>
          </p:cNvSpPr>
          <p:nvPr>
            <p:ph type="body" idx="1"/>
          </p:nvPr>
        </p:nvSpPr>
        <p:spPr/>
        <p:txBody>
          <a:bodyPr/>
          <a:lstStyle/>
          <a:p>
            <a:endParaRPr lang="en-AU"/>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custDataLst>
              <p:tags r:id="rId1"/>
            </p:custDataLst>
          </p:nvPr>
        </p:nvSpPr>
        <p:spPr bwMode="auto">
          <a:xfrm>
            <a:off x="3394905" y="3902418"/>
            <a:ext cx="6590357" cy="562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9" tIns="45719" rIns="91439" bIns="45719"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111" charset="-128"/>
                <a:cs typeface="MS PGothic" panose="020B0600070205080204" pitchFamily="-111"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111"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111"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111"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111"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hangingPunct="1">
              <a:spcBef>
                <a:spcPct val="35000"/>
              </a:spcBef>
              <a:spcAft>
                <a:spcPct val="25000"/>
              </a:spcAft>
              <a:buNone/>
            </a:pPr>
            <a:r>
              <a:rPr lang="en-GB" altLang="en-US" sz="2000" dirty="0">
                <a:latin typeface="Avenir Book" panose="02000503020000020003" pitchFamily="2" charset="0"/>
                <a:ea typeface="MS PGothic" panose="020B0600070205080204" pitchFamily="-111" charset="-128"/>
                <a:cs typeface="Calibri" panose="020F0502020204030204" charset="0"/>
              </a:rPr>
              <a:t>“A remarkable aspect of your mental life is that you are </a:t>
            </a:r>
            <a:r>
              <a:rPr lang="en-GB" altLang="en-US" sz="2000" b="1" dirty="0">
                <a:latin typeface="Avenir Book" panose="02000503020000020003" pitchFamily="2" charset="0"/>
                <a:ea typeface="MS PGothic" panose="020B0600070205080204" pitchFamily="-111" charset="-128"/>
                <a:cs typeface="Calibri" panose="020F0502020204030204" charset="0"/>
              </a:rPr>
              <a:t>rarely stumped</a:t>
            </a:r>
            <a:r>
              <a:rPr lang="en-GB" altLang="en-US" sz="2000" dirty="0">
                <a:latin typeface="Avenir Book" panose="02000503020000020003" pitchFamily="2" charset="0"/>
                <a:ea typeface="MS PGothic" panose="020B0600070205080204" pitchFamily="-111" charset="-128"/>
                <a:cs typeface="Calibri" panose="020F0502020204030204" charset="0"/>
              </a:rPr>
              <a:t>… The normal state of your mind is that you have </a:t>
            </a:r>
            <a:r>
              <a:rPr lang="en-GB" altLang="en-US" sz="2000" b="1" dirty="0">
                <a:latin typeface="Avenir Book" panose="02000503020000020003" pitchFamily="2" charset="0"/>
                <a:ea typeface="MS PGothic" panose="020B0600070205080204" pitchFamily="-111" charset="-128"/>
                <a:cs typeface="Calibri" panose="020F0502020204030204" charset="0"/>
              </a:rPr>
              <a:t>intuitive feelings and opinions about almost everything that comes your way</a:t>
            </a:r>
            <a:r>
              <a:rPr lang="en-GB" altLang="en-US" sz="2000" dirty="0">
                <a:latin typeface="Avenir Book" panose="02000503020000020003" pitchFamily="2" charset="0"/>
                <a:ea typeface="MS PGothic" panose="020B0600070205080204" pitchFamily="-111" charset="-128"/>
                <a:cs typeface="Calibri" panose="020F0502020204030204" charset="0"/>
              </a:rPr>
              <a:t>…. Whether you state them or not, you </a:t>
            </a:r>
            <a:r>
              <a:rPr lang="en-GB" altLang="en-US" sz="2000" b="1" dirty="0">
                <a:latin typeface="Avenir Book" panose="02000503020000020003" pitchFamily="2" charset="0"/>
                <a:ea typeface="MS PGothic" panose="020B0600070205080204" pitchFamily="-111" charset="-128"/>
                <a:cs typeface="Calibri" panose="020F0502020204030204" charset="0"/>
              </a:rPr>
              <a:t>often have answers to questions that you do not completely understand, relying on evidence you can neither explain nor defend.” </a:t>
            </a:r>
          </a:p>
          <a:p>
            <a:pPr marL="0" indent="0" algn="r" eaLnBrk="1" hangingPunct="1">
              <a:spcBef>
                <a:spcPct val="35000"/>
              </a:spcBef>
              <a:spcAft>
                <a:spcPct val="25000"/>
              </a:spcAft>
              <a:buNone/>
            </a:pPr>
            <a:r>
              <a:rPr lang="en-GB" altLang="en-US" sz="1600" dirty="0">
                <a:latin typeface="Avenir Book" panose="02000503020000020003" pitchFamily="2" charset="0"/>
                <a:ea typeface="MS PGothic" panose="020B0600070205080204" pitchFamily="-111" charset="-128"/>
                <a:cs typeface="Calibri" panose="020F0502020204030204" charset="0"/>
              </a:rPr>
              <a:t>(Daniel </a:t>
            </a:r>
            <a:r>
              <a:rPr lang="en-AU" altLang="en-US" sz="1600" dirty="0" err="1">
                <a:latin typeface="Avenir Book" panose="02000503020000020003" pitchFamily="2" charset="0"/>
                <a:ea typeface="MS PGothic" panose="020B0600070205080204" pitchFamily="-111" charset="-128"/>
                <a:cs typeface="Calibri" panose="020F0502020204030204" charset="0"/>
              </a:rPr>
              <a:t>Kahneman</a:t>
            </a:r>
            <a:r>
              <a:rPr lang="en-AU" altLang="en-US" sz="1600" dirty="0">
                <a:latin typeface="Avenir Book" panose="02000503020000020003" pitchFamily="2" charset="0"/>
                <a:ea typeface="MS PGothic" panose="020B0600070205080204" pitchFamily="-111" charset="-128"/>
                <a:cs typeface="Calibri" panose="020F0502020204030204" charset="0"/>
              </a:rPr>
              <a:t>, Thinking Fast and Slow, p. 96)</a:t>
            </a:r>
            <a:endParaRPr lang="en-AU" altLang="en-US" sz="1600" dirty="0">
              <a:latin typeface="Avenir Book" panose="02000503020000020003" pitchFamily="2" charset="0"/>
              <a:ea typeface="MS PGothic" panose="020B0600070205080204" pitchFamily="-111" charset="-128"/>
            </a:endParaRPr>
          </a:p>
          <a:p>
            <a:pPr marL="0" indent="0" eaLnBrk="1" hangingPunct="1">
              <a:spcBef>
                <a:spcPct val="35000"/>
              </a:spcBef>
              <a:spcAft>
                <a:spcPct val="25000"/>
              </a:spcAft>
              <a:buNone/>
            </a:pPr>
            <a:endParaRPr lang="en-AU" altLang="en-US" sz="2400" dirty="0">
              <a:latin typeface="Avenir Book" panose="02000503020000020003" pitchFamily="2" charset="0"/>
              <a:ea typeface="MS PGothic" panose="020B0600070205080204" pitchFamily="-111" charset="-128"/>
            </a:endParaRPr>
          </a:p>
          <a:p>
            <a:pPr marL="0" indent="0" eaLnBrk="1" hangingPunct="1">
              <a:spcBef>
                <a:spcPct val="35000"/>
              </a:spcBef>
              <a:spcAft>
                <a:spcPct val="25000"/>
              </a:spcAft>
              <a:buNone/>
            </a:pPr>
            <a:endParaRPr lang="en-AU" altLang="en-US" sz="2400" dirty="0">
              <a:latin typeface="Avenir Book" panose="02000503020000020003" pitchFamily="2" charset="0"/>
              <a:ea typeface="MS PGothic" panose="020B0600070205080204" pitchFamily="-111" charset="-128"/>
            </a:endParaRPr>
          </a:p>
        </p:txBody>
      </p:sp>
      <p:pic>
        <p:nvPicPr>
          <p:cNvPr id="4" name="Picture 3" descr="A person wearing a suit and ti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810" y="198782"/>
            <a:ext cx="6590357" cy="37033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p:cNvPicPr>
            <a:picLocks noChangeAspect="1"/>
          </p:cNvPicPr>
          <p:nvPr/>
        </p:nvPicPr>
        <p:blipFill>
          <a:blip r:embed="rId4">
            <a:extLst>
              <a:ext uri="{BEBA8EAE-BF5A-486C-A8C5-ECC9F3942E4B}">
                <a14:imgProps xmlns:a14="http://schemas.microsoft.com/office/drawing/2010/main">
                  <a14:imgLayer r:embed="rId5">
                    <a14:imgEffect>
                      <a14:backgroundRemoval t="3929" b="90000" l="6563" r="90000">
                        <a14:foregroundMark x1="6563" y1="67857" x2="10000" y2="70714"/>
                        <a14:foregroundMark x1="33125" y1="33571" x2="28750" y2="33571"/>
                        <a14:foregroundMark x1="28750" y1="30714" x2="28750" y2="30714"/>
                        <a14:foregroundMark x1="24375" y1="46429" x2="28750" y2="46429"/>
                        <a14:foregroundMark x1="35625" y1="7857" x2="34063" y2="3929"/>
                      </a14:backgroundRemoval>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160624" y="2171721"/>
            <a:ext cx="3773035" cy="3301405"/>
          </a:xfrm>
          <a:prstGeom prst="rect">
            <a:avLst/>
          </a:prstGeom>
        </p:spPr>
      </p:pic>
      <p:pic>
        <p:nvPicPr>
          <p:cNvPr id="6" name="Picture 5" descr="A picture containing drawing&#10;&#10;Description automatically generated"/>
          <p:cNvPicPr>
            <a:picLocks noChangeAspect="1"/>
          </p:cNvPicPr>
          <p:nvPr/>
        </p:nvPicPr>
        <p:blipFill>
          <a:blip r:embed="rId6">
            <a:extLst>
              <a:ext uri="{BEBA8EAE-BF5A-486C-A8C5-ECC9F3942E4B}">
                <a14:imgProps xmlns:a14="http://schemas.microsoft.com/office/drawing/2010/main">
                  <a14:imgLayer r:embed="rId5">
                    <a14:imgEffect>
                      <a14:backgroundRemoval t="10000" b="90000" l="10000" r="93125">
                        <a14:foregroundMark x1="58750" y1="38571" x2="88125" y2="62857"/>
                        <a14:foregroundMark x1="84688" y1="67857" x2="84688" y2="67857"/>
                        <a14:foregroundMark x1="75313" y1="66786" x2="75313" y2="66786"/>
                        <a14:foregroundMark x1="93125" y1="58214" x2="92500" y2="58214"/>
                        <a14:foregroundMark x1="72500" y1="58929" x2="72500" y2="58929"/>
                        <a14:foregroundMark x1="69063" y1="30714" x2="69063" y2="30714"/>
                        <a14:foregroundMark x1="66563" y1="27500" x2="69063" y2="29643"/>
                        <a14:foregroundMark x1="70000" y1="30714" x2="72500" y2="30714"/>
                        <a14:backgroundMark x1="18125" y1="64643" x2="18125" y2="64643"/>
                        <a14:backgroundMark x1="25313" y1="70000" x2="34063" y2="28571"/>
                        <a14:backgroundMark x1="41563" y1="40357" x2="41563" y2="40357"/>
                        <a14:backgroundMark x1="40000" y1="34643" x2="40000" y2="34643"/>
                        <a14:backgroundMark x1="41563" y1="31429" x2="40000" y2="54286"/>
                        <a14:backgroundMark x1="18438" y1="62143" x2="18438" y2="70000"/>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8297529" y="2025356"/>
            <a:ext cx="4026715" cy="3523376"/>
          </a:xfrm>
          <a:prstGeom prst="rect">
            <a:avLst/>
          </a:prstGeom>
        </p:spPr>
      </p:pic>
      <p:sp>
        <p:nvSpPr>
          <p:cNvPr id="8" name="Title 7"/>
          <p:cNvSpPr>
            <a:spLocks noGrp="1"/>
          </p:cNvSpPr>
          <p:nvPr>
            <p:ph type="title"/>
          </p:nvPr>
        </p:nvSpPr>
        <p:spPr>
          <a:xfrm>
            <a:off x="2218436" y="299672"/>
            <a:ext cx="7729728" cy="1188720"/>
          </a:xfrm>
        </p:spPr>
        <p:txBody>
          <a:bodyPr>
            <a:normAutofit/>
          </a:bodyPr>
          <a:lstStyle/>
          <a:p>
            <a:r>
              <a:rPr lang="en-AU" sz="4000" dirty="0">
                <a:cs typeface="Calibri Light" panose="020F0302020204030204" charset="0"/>
              </a:rPr>
              <a:t>Two ways of thinking</a:t>
            </a:r>
          </a:p>
        </p:txBody>
      </p:sp>
      <p:sp>
        <p:nvSpPr>
          <p:cNvPr id="9" name="Text Placeholder 8"/>
          <p:cNvSpPr>
            <a:spLocks noGrp="1"/>
          </p:cNvSpPr>
          <p:nvPr>
            <p:ph type="body" idx="1"/>
          </p:nvPr>
        </p:nvSpPr>
        <p:spPr>
          <a:xfrm>
            <a:off x="254000" y="1695857"/>
            <a:ext cx="6326693" cy="704087"/>
          </a:xfrm>
        </p:spPr>
        <p:txBody>
          <a:bodyPr>
            <a:normAutofit/>
          </a:bodyPr>
          <a:lstStyle/>
          <a:p>
            <a:r>
              <a:rPr lang="en-AU" sz="2400" dirty="0">
                <a:cs typeface="Calibri Light" panose="020F0302020204030204" charset="0"/>
              </a:rPr>
              <a:t>system 1 (Intuition) /</a:t>
            </a:r>
          </a:p>
        </p:txBody>
      </p:sp>
      <p:sp>
        <p:nvSpPr>
          <p:cNvPr id="10" name="Content Placeholder 9"/>
          <p:cNvSpPr>
            <a:spLocks noGrp="1"/>
          </p:cNvSpPr>
          <p:nvPr>
            <p:ph sz="half" idx="2"/>
          </p:nvPr>
        </p:nvSpPr>
        <p:spPr>
          <a:xfrm>
            <a:off x="1516711" y="2462168"/>
            <a:ext cx="4270248" cy="2596776"/>
          </a:xfrm>
        </p:spPr>
        <p:txBody>
          <a:bodyPr>
            <a:noAutofit/>
          </a:bodyPr>
          <a:lstStyle/>
          <a:p>
            <a:pPr marL="0" indent="0" algn="r">
              <a:spcBef>
                <a:spcPct val="50000"/>
              </a:spcBef>
              <a:buNone/>
            </a:pPr>
            <a:r>
              <a:rPr lang="en-AU" altLang="en-US" sz="1850" dirty="0">
                <a:cs typeface="Calibri" panose="020F0502020204030204" charset="0"/>
              </a:rPr>
              <a:t>Fast – automatic</a:t>
            </a:r>
          </a:p>
          <a:p>
            <a:pPr marL="0" indent="0" algn="r">
              <a:spcBef>
                <a:spcPct val="50000"/>
              </a:spcBef>
              <a:buNone/>
            </a:pPr>
            <a:r>
              <a:rPr lang="en-AU" altLang="en-US" sz="1850" dirty="0">
                <a:cs typeface="Calibri" panose="020F0502020204030204" charset="0"/>
              </a:rPr>
              <a:t>Almost effortless</a:t>
            </a:r>
          </a:p>
          <a:p>
            <a:pPr marL="0" indent="0" algn="r">
              <a:spcBef>
                <a:spcPct val="50000"/>
              </a:spcBef>
              <a:buNone/>
            </a:pPr>
            <a:r>
              <a:rPr lang="en-AU" altLang="en-US" sz="1850" dirty="0">
                <a:cs typeface="Calibri" panose="020F0502020204030204" charset="0"/>
              </a:rPr>
              <a:t>Unconscious</a:t>
            </a:r>
          </a:p>
          <a:p>
            <a:pPr marL="0" indent="0" algn="r">
              <a:spcBef>
                <a:spcPct val="50000"/>
              </a:spcBef>
              <a:buNone/>
            </a:pPr>
            <a:r>
              <a:rPr lang="en-AU" altLang="en-US" sz="1850" dirty="0">
                <a:cs typeface="Calibri" panose="020F0502020204030204" charset="0"/>
              </a:rPr>
              <a:t>Always running</a:t>
            </a:r>
          </a:p>
          <a:p>
            <a:pPr marL="0" indent="0" algn="r">
              <a:spcBef>
                <a:spcPct val="50000"/>
              </a:spcBef>
              <a:buNone/>
            </a:pPr>
            <a:r>
              <a:rPr lang="en-AU" altLang="en-US" sz="1850" dirty="0">
                <a:cs typeface="Calibri" panose="020F0502020204030204" charset="0"/>
              </a:rPr>
              <a:t>Implicit knowledge</a:t>
            </a:r>
          </a:p>
          <a:p>
            <a:pPr marL="0" indent="0" algn="r">
              <a:spcBef>
                <a:spcPct val="50000"/>
              </a:spcBef>
              <a:buNone/>
            </a:pPr>
            <a:r>
              <a:rPr lang="en-AU" altLang="en-US" sz="1850" dirty="0">
                <a:cs typeface="Calibri" panose="020F0502020204030204" charset="0"/>
              </a:rPr>
              <a:t>Associative </a:t>
            </a:r>
          </a:p>
          <a:p>
            <a:pPr marL="0" indent="0" algn="r">
              <a:spcBef>
                <a:spcPct val="50000"/>
              </a:spcBef>
              <a:buNone/>
            </a:pPr>
            <a:r>
              <a:rPr lang="en-AU" altLang="en-US" sz="1850" dirty="0">
                <a:cs typeface="Calibri" panose="020F0502020204030204" charset="0"/>
              </a:rPr>
              <a:t>Rough-and-ready</a:t>
            </a:r>
          </a:p>
          <a:p>
            <a:pPr marL="0" indent="0" algn="r">
              <a:spcBef>
                <a:spcPct val="50000"/>
              </a:spcBef>
              <a:buNone/>
            </a:pPr>
            <a:r>
              <a:rPr lang="en-AU" altLang="en-US" sz="1850" dirty="0">
                <a:cs typeface="Calibri" panose="020F0502020204030204" charset="0"/>
              </a:rPr>
              <a:t>Evolved early / similar to other animals</a:t>
            </a:r>
          </a:p>
          <a:p>
            <a:pPr algn="r"/>
            <a:endParaRPr lang="en-AU" sz="1850" dirty="0">
              <a:cs typeface="Calibri" panose="020F0502020204030204" charset="0"/>
            </a:endParaRPr>
          </a:p>
        </p:txBody>
      </p:sp>
      <p:sp>
        <p:nvSpPr>
          <p:cNvPr id="11" name="Content Placeholder 10"/>
          <p:cNvSpPr>
            <a:spLocks noGrp="1"/>
          </p:cNvSpPr>
          <p:nvPr>
            <p:ph sz="quarter" idx="4"/>
          </p:nvPr>
        </p:nvSpPr>
        <p:spPr>
          <a:xfrm>
            <a:off x="5694680" y="2462168"/>
            <a:ext cx="4253484" cy="3500831"/>
          </a:xfrm>
        </p:spPr>
        <p:txBody>
          <a:bodyPr>
            <a:normAutofit lnSpcReduction="10000"/>
          </a:bodyPr>
          <a:lstStyle/>
          <a:p>
            <a:pPr>
              <a:spcBef>
                <a:spcPct val="50000"/>
              </a:spcBef>
            </a:pPr>
            <a:r>
              <a:rPr lang="en-AU" altLang="en-US" sz="2000" dirty="0">
                <a:cs typeface="Calibri" panose="020F0502020204030204" charset="0"/>
              </a:rPr>
              <a:t>Slow – voluntary control</a:t>
            </a:r>
          </a:p>
          <a:p>
            <a:pPr>
              <a:spcBef>
                <a:spcPct val="50000"/>
              </a:spcBef>
            </a:pPr>
            <a:r>
              <a:rPr lang="en-AU" altLang="en-US" sz="2000" dirty="0">
                <a:cs typeface="Calibri" panose="020F0502020204030204" charset="0"/>
              </a:rPr>
              <a:t>Effortful – concentration</a:t>
            </a:r>
          </a:p>
          <a:p>
            <a:pPr>
              <a:spcBef>
                <a:spcPct val="50000"/>
              </a:spcBef>
            </a:pPr>
            <a:r>
              <a:rPr lang="en-AU" altLang="en-US" sz="2000" dirty="0">
                <a:cs typeface="Calibri" panose="020F0502020204030204" charset="0"/>
              </a:rPr>
              <a:t>Conscious</a:t>
            </a:r>
          </a:p>
          <a:p>
            <a:pPr>
              <a:spcBef>
                <a:spcPct val="50000"/>
              </a:spcBef>
            </a:pPr>
            <a:r>
              <a:rPr lang="en-AU" altLang="en-US" sz="2000" dirty="0">
                <a:cs typeface="Calibri" panose="020F0502020204030204" charset="0"/>
              </a:rPr>
              <a:t>Lazy, active only on demand</a:t>
            </a:r>
          </a:p>
          <a:p>
            <a:pPr>
              <a:spcBef>
                <a:spcPct val="50000"/>
              </a:spcBef>
            </a:pPr>
            <a:r>
              <a:rPr lang="en-AU" altLang="en-US" sz="2000" dirty="0">
                <a:cs typeface="Calibri" panose="020F0502020204030204" charset="0"/>
              </a:rPr>
              <a:t>Explicit knowledge</a:t>
            </a:r>
          </a:p>
          <a:p>
            <a:pPr>
              <a:spcBef>
                <a:spcPct val="50000"/>
              </a:spcBef>
            </a:pPr>
            <a:r>
              <a:rPr lang="en-AU" altLang="en-US" sz="2000" dirty="0">
                <a:cs typeface="Calibri" panose="020F0502020204030204" charset="0"/>
              </a:rPr>
              <a:t>Rule-based</a:t>
            </a:r>
          </a:p>
          <a:p>
            <a:pPr>
              <a:spcBef>
                <a:spcPct val="50000"/>
              </a:spcBef>
            </a:pPr>
            <a:r>
              <a:rPr lang="en-AU" altLang="en-US" sz="2000" dirty="0">
                <a:cs typeface="Calibri" panose="020F0502020204030204" charset="0"/>
              </a:rPr>
              <a:t>Detailed</a:t>
            </a:r>
          </a:p>
          <a:p>
            <a:pPr>
              <a:spcBef>
                <a:spcPct val="50000"/>
              </a:spcBef>
            </a:pPr>
            <a:r>
              <a:rPr lang="en-AU" altLang="en-US" sz="2000" dirty="0">
                <a:cs typeface="Calibri" panose="020F0502020204030204" charset="0"/>
              </a:rPr>
              <a:t>Evolved late / distinctively human?</a:t>
            </a:r>
          </a:p>
          <a:p>
            <a:endParaRPr lang="en-AU" sz="2000" dirty="0">
              <a:cs typeface="Calibri" panose="020F0502020204030204" charset="0"/>
            </a:endParaRPr>
          </a:p>
        </p:txBody>
      </p:sp>
      <p:sp>
        <p:nvSpPr>
          <p:cNvPr id="12" name="Text Placeholder 11"/>
          <p:cNvSpPr>
            <a:spLocks noGrp="1"/>
          </p:cNvSpPr>
          <p:nvPr>
            <p:ph type="body" sz="quarter" idx="13"/>
          </p:nvPr>
        </p:nvSpPr>
        <p:spPr>
          <a:xfrm>
            <a:off x="4930304" y="1695857"/>
            <a:ext cx="7261696" cy="704087"/>
          </a:xfrm>
        </p:spPr>
        <p:txBody>
          <a:bodyPr>
            <a:normAutofit/>
          </a:bodyPr>
          <a:lstStyle/>
          <a:p>
            <a:pPr algn="l"/>
            <a:r>
              <a:rPr lang="en-AU" sz="2400" dirty="0">
                <a:cs typeface="Calibri Light" panose="020F0302020204030204" charset="0"/>
              </a:rPr>
              <a:t>System 2 (Reasoning)</a:t>
            </a:r>
            <a:endParaRPr lang="en-AU" sz="1800" dirty="0">
              <a:cs typeface="Calibri Light" panose="020F0302020204030204" charset="0"/>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cs typeface="Calibri Light" panose="020F0302020204030204" charset="0"/>
              </a:rPr>
              <a:t>What is a cognitive bias?</a:t>
            </a:r>
          </a:p>
        </p:txBody>
      </p:sp>
      <p:grpSp>
        <p:nvGrpSpPr>
          <p:cNvPr id="2" name="Group 1"/>
          <p:cNvGrpSpPr/>
          <p:nvPr/>
        </p:nvGrpSpPr>
        <p:grpSpPr>
          <a:xfrm>
            <a:off x="2308605" y="2121535"/>
            <a:ext cx="8723377" cy="1325562"/>
            <a:chOff x="2231135" y="2517435"/>
            <a:chExt cx="7729729" cy="1429284"/>
          </a:xfrm>
        </p:grpSpPr>
        <p:sp>
          <p:nvSpPr>
            <p:cNvPr id="7" name="Rectangle 6"/>
            <p:cNvSpPr/>
            <p:nvPr/>
          </p:nvSpPr>
          <p:spPr>
            <a:xfrm>
              <a:off x="2231135" y="2517435"/>
              <a:ext cx="7729729" cy="1429284"/>
            </a:xfrm>
            <a:prstGeom prst="rect">
              <a:avLst/>
            </a:prstGeom>
            <a:solidFill>
              <a:schemeClr val="accent2">
                <a:lumMod val="60000"/>
                <a:lumOff val="40000"/>
              </a:schemeClr>
            </a:solidFill>
            <a:ln w="38100">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latin typeface="Avenir Book" panose="02000503020000020003" pitchFamily="2" charset="0"/>
              </a:endParaRPr>
            </a:p>
          </p:txBody>
        </p:sp>
        <p:sp>
          <p:nvSpPr>
            <p:cNvPr id="6" name="Rectangle 5"/>
            <p:cNvSpPr/>
            <p:nvPr/>
          </p:nvSpPr>
          <p:spPr>
            <a:xfrm>
              <a:off x="2231136" y="2755024"/>
              <a:ext cx="7729728" cy="1027715"/>
            </a:xfrm>
            <a:prstGeom prst="rect">
              <a:avLst/>
            </a:prstGeom>
          </p:spPr>
          <p:txBody>
            <a:bodyPr wrap="square">
              <a:spAutoFit/>
            </a:bodyPr>
            <a:lstStyle/>
            <a:p>
              <a:pPr algn="just"/>
              <a:r>
                <a:rPr lang="en-AU" sz="2800" dirty="0">
                  <a:solidFill>
                    <a:schemeClr val="accent2">
                      <a:lumMod val="50000"/>
                    </a:schemeClr>
                  </a:solidFill>
                  <a:latin typeface="Avenir Book" panose="02000503020000020003" pitchFamily="2" charset="0"/>
                  <a:cs typeface="Calibri" panose="020F0502020204030204" charset="0"/>
                </a:rPr>
                <a:t>A cognitive bias is a systematic error in thinking often due to implicit psychological shortcuts.</a:t>
              </a:r>
            </a:p>
          </p:txBody>
        </p:sp>
      </p:grpSp>
      <p:pic>
        <p:nvPicPr>
          <p:cNvPr id="8" name="Picture 7" descr="A picture containing drawing&#10;&#10;Description automatically generated"/>
          <p:cNvPicPr>
            <a:picLocks noChangeAspect="1"/>
          </p:cNvPicPr>
          <p:nvPr/>
        </p:nvPicPr>
        <p:blipFill>
          <a:blip r:embed="rId2">
            <a:extLst>
              <a:ext uri="{BEBA8EAE-BF5A-486C-A8C5-ECC9F3942E4B}">
                <a14:imgProps xmlns:a14="http://schemas.microsoft.com/office/drawing/2010/main">
                  <a14:imgLayer r:embed="rId3">
                    <a14:imgEffect>
                      <a14:backgroundRemoval t="3929" b="90000" l="6563" r="90000">
                        <a14:foregroundMark x1="6563" y1="67857" x2="10000" y2="70714"/>
                        <a14:foregroundMark x1="33125" y1="33571" x2="28750" y2="33571"/>
                        <a14:foregroundMark x1="28750" y1="30714" x2="28750" y2="30714"/>
                        <a14:foregroundMark x1="24375" y1="46429" x2="28750" y2="46429"/>
                        <a14:foregroundMark x1="35625" y1="7857" x2="34063" y2="3929"/>
                      </a14:backgroundRemoval>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147924" y="2620666"/>
            <a:ext cx="3773035" cy="3301405"/>
          </a:xfrm>
          <a:prstGeom prst="rect">
            <a:avLst/>
          </a:prstGeom>
        </p:spPr>
      </p:pic>
      <p:sp>
        <p:nvSpPr>
          <p:cNvPr id="10" name="Content Placeholder 2"/>
          <p:cNvSpPr>
            <a:spLocks noGrp="1"/>
          </p:cNvSpPr>
          <p:nvPr>
            <p:ph idx="1"/>
          </p:nvPr>
        </p:nvSpPr>
        <p:spPr>
          <a:xfrm>
            <a:off x="2451100" y="4030798"/>
            <a:ext cx="7406132" cy="2157728"/>
          </a:xfrm>
        </p:spPr>
        <p:txBody>
          <a:bodyPr>
            <a:normAutofit lnSpcReduction="10000"/>
          </a:bodyPr>
          <a:lstStyle/>
          <a:p>
            <a:pPr marL="0" indent="0">
              <a:buNone/>
            </a:pPr>
            <a:r>
              <a:rPr lang="en-AU" sz="2400" u="sng" dirty="0">
                <a:cs typeface="Calibri" panose="020F0502020204030204" charset="0"/>
              </a:rPr>
              <a:t>Examples:</a:t>
            </a:r>
          </a:p>
          <a:p>
            <a:r>
              <a:rPr lang="en-AU" sz="2400" dirty="0">
                <a:cs typeface="Calibri" panose="020F0502020204030204" charset="0"/>
              </a:rPr>
              <a:t>Motivated reasoning</a:t>
            </a:r>
          </a:p>
          <a:p>
            <a:r>
              <a:rPr lang="en-AU" sz="2400" dirty="0">
                <a:cs typeface="Calibri" panose="020F0502020204030204" charset="0"/>
              </a:rPr>
              <a:t>Confirmation bias</a:t>
            </a:r>
          </a:p>
          <a:p>
            <a:r>
              <a:rPr lang="en-AU" sz="2400" dirty="0">
                <a:cs typeface="Calibri" panose="020F0502020204030204" charset="0"/>
              </a:rPr>
              <a:t>Availability heuristic</a:t>
            </a:r>
          </a:p>
          <a:p>
            <a:r>
              <a:rPr lang="en-AU" sz="2400" dirty="0">
                <a:cs typeface="Calibri" panose="020F0502020204030204" charset="0"/>
              </a:rPr>
              <a:t>Ingroup bias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1872" y="1888490"/>
            <a:ext cx="8595360" cy="952500"/>
          </a:xfrm>
          <a:solidFill>
            <a:schemeClr val="accent2">
              <a:lumMod val="60000"/>
              <a:lumOff val="40000"/>
            </a:schemeClr>
          </a:solidFill>
          <a:ln w="38100">
            <a:solidFill>
              <a:schemeClr val="tx1"/>
            </a:solidFill>
          </a:ln>
        </p:spPr>
        <p:style>
          <a:lnRef idx="2">
            <a:schemeClr val="accent1"/>
          </a:lnRef>
          <a:fillRef idx="1">
            <a:schemeClr val="lt1"/>
          </a:fillRef>
          <a:effectRef idx="0">
            <a:schemeClr val="accent1"/>
          </a:effectRef>
          <a:fontRef idx="minor">
            <a:schemeClr val="dk1"/>
          </a:fontRef>
        </p:style>
        <p:txBody>
          <a:bodyPr lIns="144000" tIns="144000" rIns="144000" bIns="144000">
            <a:normAutofit lnSpcReduction="10000"/>
          </a:bodyPr>
          <a:lstStyle/>
          <a:p>
            <a:pPr marL="0" indent="0">
              <a:buNone/>
            </a:pPr>
            <a:r>
              <a:rPr lang="en-US" sz="2400" dirty="0">
                <a:latin typeface="Avenir Book" panose="02000503020000020003" pitchFamily="2" charset="0"/>
                <a:cs typeface="Calibri Light" panose="020F0302020204030204" charset="0"/>
              </a:rPr>
              <a:t>Forming or maintaining a belief at least partly </a:t>
            </a:r>
            <a:r>
              <a:rPr lang="en-US" sz="2400" b="1" dirty="0">
                <a:latin typeface="Avenir Book" panose="02000503020000020003" pitchFamily="2" charset="0"/>
                <a:cs typeface="Calibri Light" panose="020F0302020204030204" charset="0"/>
              </a:rPr>
              <a:t>because</a:t>
            </a:r>
            <a:r>
              <a:rPr lang="en-US" sz="2400" dirty="0">
                <a:latin typeface="Avenir Book" panose="02000503020000020003" pitchFamily="2" charset="0"/>
                <a:cs typeface="Calibri Light" panose="020F0302020204030204" charset="0"/>
              </a:rPr>
              <a:t>, at some level, </a:t>
            </a:r>
            <a:r>
              <a:rPr lang="en-US" sz="2400" b="1" dirty="0">
                <a:latin typeface="Avenir Book" panose="02000503020000020003" pitchFamily="2" charset="0"/>
                <a:cs typeface="Calibri Light" panose="020F0302020204030204" charset="0"/>
              </a:rPr>
              <a:t>we want it to be true</a:t>
            </a:r>
            <a:r>
              <a:rPr lang="en-US" sz="2400" dirty="0">
                <a:latin typeface="Avenir Book" panose="02000503020000020003" pitchFamily="2" charset="0"/>
                <a:cs typeface="Calibri Light" panose="020F0302020204030204" charset="0"/>
              </a:rPr>
              <a:t>. </a:t>
            </a:r>
            <a:endParaRPr lang="en-AU" sz="2400" dirty="0">
              <a:latin typeface="Avenir Book" panose="02000503020000020003" pitchFamily="2" charset="0"/>
              <a:cs typeface="Calibri Light" panose="020F0302020204030204" charset="0"/>
            </a:endParaRPr>
          </a:p>
        </p:txBody>
      </p:sp>
      <p:sp>
        <p:nvSpPr>
          <p:cNvPr id="4" name="Title 1"/>
          <p:cNvSpPr>
            <a:spLocks noGrp="1"/>
          </p:cNvSpPr>
          <p:nvPr>
            <p:ph type="title"/>
          </p:nvPr>
        </p:nvSpPr>
        <p:spPr>
          <a:xfrm>
            <a:off x="1262063" y="365125"/>
            <a:ext cx="9691687" cy="1325563"/>
          </a:xfrm>
        </p:spPr>
        <p:txBody>
          <a:bodyPr>
            <a:normAutofit/>
          </a:bodyPr>
          <a:lstStyle/>
          <a:p>
            <a:r>
              <a:rPr lang="en-AU" dirty="0">
                <a:cs typeface="Calibri Light" panose="020F0302020204030204" charset="0"/>
              </a:rPr>
              <a:t>Motivated Reasoning</a:t>
            </a:r>
          </a:p>
        </p:txBody>
      </p:sp>
      <p:pic>
        <p:nvPicPr>
          <p:cNvPr id="6" name="Image" descr="Image"/>
          <p:cNvPicPr>
            <a:picLocks noChangeAspect="1"/>
          </p:cNvPicPr>
          <p:nvPr/>
        </p:nvPicPr>
        <p:blipFill rotWithShape="1">
          <a:blip r:embed="rId3" cstate="hqprint"/>
          <a:srcRect/>
          <a:stretch>
            <a:fillRect/>
          </a:stretch>
        </p:blipFill>
        <p:spPr>
          <a:xfrm>
            <a:off x="9617727" y="0"/>
            <a:ext cx="2574273" cy="2364740"/>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8" name="Content Placeholder 7"/>
          <p:cNvSpPr txBox="1"/>
          <p:nvPr/>
        </p:nvSpPr>
        <p:spPr>
          <a:xfrm>
            <a:off x="1261872" y="3200400"/>
            <a:ext cx="8595360" cy="329247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anose="020B0604020202020204"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1">
                    <a:lumMod val="85000"/>
                    <a:lumOff val="15000"/>
                  </a:schemeClr>
                </a:solidFill>
                <a:latin typeface="Avenir Book" panose="02000503020000020003" pitchFamily="2" charset="0"/>
                <a:cs typeface="Calibri" panose="020F0502020204030204" charset="0"/>
              </a:rPr>
              <a:t>94% of college professors thought they did "above-average work“ (</a:t>
            </a:r>
            <a:r>
              <a:rPr lang="en-AU" dirty="0">
                <a:solidFill>
                  <a:schemeClr val="tx1">
                    <a:lumMod val="85000"/>
                    <a:lumOff val="15000"/>
                  </a:schemeClr>
                </a:solidFill>
                <a:latin typeface="Avenir Book" panose="02000503020000020003" pitchFamily="2" charset="0"/>
                <a:cs typeface="Calibri" panose="020F0502020204030204" charset="0"/>
              </a:rPr>
              <a:t>Cross 1977)</a:t>
            </a:r>
            <a:r>
              <a:rPr lang="en-US" dirty="0">
                <a:solidFill>
                  <a:schemeClr val="tx1">
                    <a:lumMod val="85000"/>
                    <a:lumOff val="15000"/>
                  </a:schemeClr>
                </a:solidFill>
                <a:latin typeface="Avenir Book" panose="02000503020000020003" pitchFamily="2" charset="0"/>
                <a:cs typeface="Calibri" panose="020F0502020204030204" charset="0"/>
              </a:rPr>
              <a:t>. </a:t>
            </a:r>
          </a:p>
          <a:p>
            <a:r>
              <a:rPr lang="en-US" dirty="0">
                <a:solidFill>
                  <a:schemeClr val="tx1">
                    <a:lumMod val="85000"/>
                    <a:lumOff val="15000"/>
                  </a:schemeClr>
                </a:solidFill>
                <a:latin typeface="Avenir Book" panose="02000503020000020003" pitchFamily="2" charset="0"/>
                <a:cs typeface="Calibri" panose="020F0502020204030204" charset="0"/>
              </a:rPr>
              <a:t>93% of American drivers rated themselves better than the median driver (Svenson 1981).</a:t>
            </a:r>
          </a:p>
          <a:p>
            <a:endParaRPr lang="en-US" dirty="0">
              <a:solidFill>
                <a:schemeClr val="tx1">
                  <a:lumMod val="85000"/>
                  <a:lumOff val="15000"/>
                </a:schemeClr>
              </a:solidFill>
              <a:latin typeface="Avenir Book" panose="02000503020000020003" pitchFamily="2" charset="0"/>
              <a:cs typeface="Calibri" panose="020F0502020204030204" charset="0"/>
            </a:endParaRPr>
          </a:p>
          <a:p>
            <a:endParaRPr lang="en-AU" dirty="0">
              <a:latin typeface="Avenir Book" panose="02000503020000020003" pitchFamily="2" charset="0"/>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cs typeface="Calibri Light" panose="020F0302020204030204" charset="0"/>
              </a:rPr>
              <a:t>Confirmation Bias</a:t>
            </a:r>
          </a:p>
        </p:txBody>
      </p:sp>
      <p:sp>
        <p:nvSpPr>
          <p:cNvPr id="6" name="Content Placeholder 5"/>
          <p:cNvSpPr>
            <a:spLocks noGrp="1"/>
          </p:cNvSpPr>
          <p:nvPr>
            <p:ph idx="1"/>
          </p:nvPr>
        </p:nvSpPr>
        <p:spPr>
          <a:xfrm>
            <a:off x="1261872" y="1828800"/>
            <a:ext cx="9101328" cy="3538330"/>
          </a:xfrm>
          <a:solidFill>
            <a:schemeClr val="accent2">
              <a:lumMod val="60000"/>
              <a:lumOff val="40000"/>
            </a:schemeClr>
          </a:solidFill>
          <a:ln w="28575">
            <a:solidFill>
              <a:schemeClr val="tx1"/>
            </a:solidFill>
          </a:ln>
        </p:spPr>
        <p:txBody>
          <a:bodyPr lIns="144000" tIns="144000" rIns="144000" bIns="144000">
            <a:normAutofit fontScale="92500" lnSpcReduction="20000"/>
          </a:bodyPr>
          <a:lstStyle/>
          <a:p>
            <a:pPr marL="0" indent="0" defTabSz="457200">
              <a:buNone/>
            </a:pPr>
            <a:r>
              <a:rPr lang="en-US" sz="3600" dirty="0">
                <a:cs typeface="Calibri" panose="020F0502020204030204" charset="0"/>
              </a:rPr>
              <a:t>The tendency to notice or </a:t>
            </a:r>
            <a:r>
              <a:rPr lang="en-US" sz="3600" b="1" dirty="0">
                <a:cs typeface="Calibri" panose="020F0502020204030204" charset="0"/>
              </a:rPr>
              <a:t>focus on potential evidence for our pre-existing views</a:t>
            </a:r>
            <a:r>
              <a:rPr lang="en-US" sz="3600" dirty="0">
                <a:cs typeface="Calibri" panose="020F0502020204030204" charset="0"/>
              </a:rPr>
              <a:t>, and to </a:t>
            </a:r>
            <a:r>
              <a:rPr lang="en-US" sz="3600" b="1" dirty="0">
                <a:cs typeface="Calibri" panose="020F0502020204030204" charset="0"/>
              </a:rPr>
              <a:t>neglect or discount contrary evidence</a:t>
            </a:r>
            <a:r>
              <a:rPr lang="en-US" sz="3600" dirty="0">
                <a:cs typeface="Calibri" panose="020F0502020204030204" charset="0"/>
              </a:rPr>
              <a:t>.</a:t>
            </a:r>
          </a:p>
          <a:p>
            <a:pPr marL="0" indent="0" defTabSz="457200">
              <a:buNone/>
            </a:pPr>
            <a:endParaRPr lang="en-US" sz="3600" dirty="0">
              <a:cs typeface="Calibri" panose="020F0502020204030204" charset="0"/>
            </a:endParaRPr>
          </a:p>
          <a:p>
            <a:pPr marL="0" indent="0" defTabSz="457200">
              <a:buNone/>
            </a:pPr>
            <a:r>
              <a:rPr lang="en-US" sz="3600" dirty="0">
                <a:cs typeface="Calibri" panose="020F0502020204030204" charset="0"/>
              </a:rPr>
              <a:t>Confirmation bias can be present without an underlying motive to have the belief in the first place.</a:t>
            </a:r>
          </a:p>
          <a:p>
            <a:pPr marL="0" indent="0" algn="r" defTabSz="457200">
              <a:buNone/>
            </a:pPr>
            <a:r>
              <a:rPr lang="en-US" sz="2800" dirty="0">
                <a:cs typeface="Calibri" panose="020F0502020204030204" charset="0"/>
              </a:rPr>
              <a:t>David Manley – Reason Better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cs typeface="Calibri Light" panose="020F0302020204030204" charset="0"/>
              </a:rPr>
              <a:t>Are these arguments valid?</a:t>
            </a:r>
          </a:p>
        </p:txBody>
      </p:sp>
      <p:sp>
        <p:nvSpPr>
          <p:cNvPr id="3" name="Content Placeholder 2"/>
          <p:cNvSpPr>
            <a:spLocks noGrp="1"/>
          </p:cNvSpPr>
          <p:nvPr>
            <p:ph sz="half" idx="1"/>
          </p:nvPr>
        </p:nvSpPr>
        <p:spPr/>
        <p:txBody>
          <a:bodyPr/>
          <a:lstStyle/>
          <a:p>
            <a:pPr marL="0" indent="0">
              <a:buNone/>
            </a:pPr>
            <a:r>
              <a:rPr lang="en-GB" altLang="zh-CN" sz="2800" dirty="0">
                <a:ea typeface="SimSun" panose="02010600030101010101" pitchFamily="2" charset="-122"/>
                <a:cs typeface="Calibri" panose="020F0502020204030204" charset="0"/>
              </a:rPr>
              <a:t>1. Anything made of wood can be used as fuel. </a:t>
            </a:r>
          </a:p>
          <a:p>
            <a:pPr marL="0" indent="0">
              <a:buNone/>
            </a:pPr>
            <a:r>
              <a:rPr lang="en-GB" altLang="zh-CN" sz="2800" dirty="0">
                <a:ea typeface="SimSun" panose="02010600030101010101" pitchFamily="2" charset="-122"/>
                <a:cs typeface="Calibri" panose="020F0502020204030204" charset="0"/>
              </a:rPr>
              <a:t>2. Petrol is not made of wood. </a:t>
            </a:r>
          </a:p>
          <a:p>
            <a:pPr marL="0" indent="0">
              <a:buNone/>
            </a:pPr>
            <a:r>
              <a:rPr lang="en-GB" altLang="zh-CN" sz="2800" dirty="0">
                <a:ea typeface="SimSun" panose="02010600030101010101" pitchFamily="2" charset="-122"/>
                <a:cs typeface="Calibri" panose="020F0502020204030204" charset="0"/>
              </a:rPr>
              <a:t>Therefore, </a:t>
            </a:r>
          </a:p>
          <a:p>
            <a:pPr marL="0" indent="0">
              <a:buNone/>
            </a:pPr>
            <a:r>
              <a:rPr lang="en-GB" altLang="zh-CN" sz="2800" dirty="0">
                <a:ea typeface="SimSun" panose="02010600030101010101" pitchFamily="2" charset="-122"/>
                <a:cs typeface="Calibri" panose="020F0502020204030204" charset="0"/>
              </a:rPr>
              <a:t>C. Petrol cannot be used as fuel.</a:t>
            </a:r>
          </a:p>
          <a:p>
            <a:pPr marL="0" indent="0">
              <a:buNone/>
            </a:pPr>
            <a:endParaRPr lang="en-AU" dirty="0">
              <a:cs typeface="Calibri" panose="020F0502020204030204" charset="0"/>
            </a:endParaRPr>
          </a:p>
        </p:txBody>
      </p:sp>
      <p:sp>
        <p:nvSpPr>
          <p:cNvPr id="4" name="Content Placeholder 3"/>
          <p:cNvSpPr>
            <a:spLocks noGrp="1"/>
          </p:cNvSpPr>
          <p:nvPr>
            <p:ph sz="half" idx="2"/>
          </p:nvPr>
        </p:nvSpPr>
        <p:spPr>
          <a:xfrm>
            <a:off x="6108192" y="1828799"/>
            <a:ext cx="4480560" cy="4351337"/>
          </a:xfrm>
        </p:spPr>
        <p:txBody>
          <a:bodyPr/>
          <a:lstStyle/>
          <a:p>
            <a:pPr marL="0" indent="0">
              <a:buNone/>
            </a:pPr>
            <a:r>
              <a:rPr lang="en-GB" altLang="zh-CN" sz="2800" dirty="0">
                <a:ea typeface="SimSun" panose="02010600030101010101" pitchFamily="2" charset="-122"/>
                <a:cs typeface="Calibri" panose="020F0502020204030204" charset="0"/>
              </a:rPr>
              <a:t>1. All African countries are hot. </a:t>
            </a:r>
          </a:p>
          <a:p>
            <a:pPr marL="0" indent="0">
              <a:buNone/>
            </a:pPr>
            <a:r>
              <a:rPr lang="en-GB" altLang="zh-CN" sz="2800" dirty="0">
                <a:ea typeface="SimSun" panose="02010600030101010101" pitchFamily="2" charset="-122"/>
                <a:cs typeface="Calibri" panose="020F0502020204030204" charset="0"/>
              </a:rPr>
              <a:t>2. Antarctica is not an African country.</a:t>
            </a:r>
          </a:p>
          <a:p>
            <a:pPr marL="0" indent="0">
              <a:buNone/>
            </a:pPr>
            <a:r>
              <a:rPr lang="en-GB" altLang="zh-CN" sz="2800" dirty="0">
                <a:ea typeface="SimSun" panose="02010600030101010101" pitchFamily="2" charset="-122"/>
                <a:cs typeface="Calibri" panose="020F0502020204030204" charset="0"/>
              </a:rPr>
              <a:t>Therefore, </a:t>
            </a:r>
          </a:p>
          <a:p>
            <a:pPr marL="0" indent="0">
              <a:buNone/>
            </a:pPr>
            <a:r>
              <a:rPr lang="en-GB" altLang="zh-CN" sz="2800" dirty="0">
                <a:ea typeface="SimSun" panose="02010600030101010101" pitchFamily="2" charset="-122"/>
                <a:cs typeface="Calibri" panose="020F0502020204030204" charset="0"/>
              </a:rPr>
              <a:t>C. Antarctica is not hot.</a:t>
            </a:r>
          </a:p>
          <a:p>
            <a:pPr marL="0" indent="0">
              <a:buNone/>
            </a:pPr>
            <a:endParaRPr lang="en-AU" dirty="0">
              <a:cs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4CEF-631A-494A-81C9-5395AC34D79E}"/>
              </a:ext>
            </a:extLst>
          </p:cNvPr>
          <p:cNvSpPr>
            <a:spLocks noGrp="1"/>
          </p:cNvSpPr>
          <p:nvPr>
            <p:ph type="title"/>
          </p:nvPr>
        </p:nvSpPr>
        <p:spPr/>
        <p:txBody>
          <a:bodyPr/>
          <a:lstStyle/>
          <a:p>
            <a:r>
              <a:rPr lang="en-AU" dirty="0"/>
              <a:t>Review Quiz!</a:t>
            </a:r>
          </a:p>
        </p:txBody>
      </p:sp>
    </p:spTree>
    <p:extLst>
      <p:ext uri="{BB962C8B-B14F-4D97-AF65-F5344CB8AC3E}">
        <p14:creationId xmlns:p14="http://schemas.microsoft.com/office/powerpoint/2010/main" val="399431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cs typeface="Calibri Light" panose="020F0302020204030204" charset="0"/>
              </a:rPr>
              <a:t>Neither!</a:t>
            </a:r>
          </a:p>
        </p:txBody>
      </p:sp>
      <p:sp>
        <p:nvSpPr>
          <p:cNvPr id="3" name="Content Placeholder 2"/>
          <p:cNvSpPr>
            <a:spLocks noGrp="1"/>
          </p:cNvSpPr>
          <p:nvPr>
            <p:ph sz="half" idx="1"/>
          </p:nvPr>
        </p:nvSpPr>
        <p:spPr/>
        <p:txBody>
          <a:bodyPr/>
          <a:lstStyle/>
          <a:p>
            <a:pPr marL="0" indent="0">
              <a:buNone/>
            </a:pPr>
            <a:r>
              <a:rPr lang="en-GB" altLang="zh-CN" sz="2800" dirty="0">
                <a:ea typeface="SimSun" panose="02010600030101010101" pitchFamily="2" charset="-122"/>
                <a:cs typeface="Calibri" panose="020F0502020204030204" charset="0"/>
              </a:rPr>
              <a:t>1. Anything made of wood can be used as fuel. </a:t>
            </a:r>
          </a:p>
          <a:p>
            <a:pPr marL="0" indent="0">
              <a:buNone/>
            </a:pPr>
            <a:r>
              <a:rPr lang="en-GB" altLang="zh-CN" sz="2800" dirty="0">
                <a:ea typeface="SimSun" panose="02010600030101010101" pitchFamily="2" charset="-122"/>
                <a:cs typeface="Calibri" panose="020F0502020204030204" charset="0"/>
              </a:rPr>
              <a:t>2. Petrol is not made of wood. </a:t>
            </a:r>
          </a:p>
          <a:p>
            <a:pPr marL="0" indent="0">
              <a:buNone/>
            </a:pPr>
            <a:r>
              <a:rPr lang="en-GB" altLang="zh-CN" sz="2800" dirty="0">
                <a:ea typeface="SimSun" panose="02010600030101010101" pitchFamily="2" charset="-122"/>
                <a:cs typeface="Calibri" panose="020F0502020204030204" charset="0"/>
              </a:rPr>
              <a:t>Therefore, </a:t>
            </a:r>
          </a:p>
          <a:p>
            <a:pPr marL="0" indent="0">
              <a:buNone/>
            </a:pPr>
            <a:r>
              <a:rPr lang="en-GB" altLang="zh-CN" sz="2800" dirty="0">
                <a:solidFill>
                  <a:schemeClr val="accent2">
                    <a:lumMod val="75000"/>
                  </a:schemeClr>
                </a:solidFill>
                <a:ea typeface="SimSun" panose="02010600030101010101" pitchFamily="2" charset="-122"/>
                <a:cs typeface="Calibri" panose="020F0502020204030204" charset="0"/>
              </a:rPr>
              <a:t>C. Petrol cannot be used as fuel.</a:t>
            </a:r>
          </a:p>
          <a:p>
            <a:pPr marL="0" indent="0">
              <a:buNone/>
            </a:pPr>
            <a:endParaRPr lang="en-AU" dirty="0">
              <a:cs typeface="Calibri" panose="020F0502020204030204" charset="0"/>
            </a:endParaRPr>
          </a:p>
        </p:txBody>
      </p:sp>
      <p:sp>
        <p:nvSpPr>
          <p:cNvPr id="4" name="Content Placeholder 3"/>
          <p:cNvSpPr>
            <a:spLocks noGrp="1"/>
          </p:cNvSpPr>
          <p:nvPr>
            <p:ph sz="half" idx="2"/>
          </p:nvPr>
        </p:nvSpPr>
        <p:spPr>
          <a:xfrm>
            <a:off x="6108192" y="1828799"/>
            <a:ext cx="4480560" cy="4351337"/>
          </a:xfrm>
        </p:spPr>
        <p:txBody>
          <a:bodyPr/>
          <a:lstStyle/>
          <a:p>
            <a:pPr marL="0" indent="0">
              <a:buNone/>
            </a:pPr>
            <a:r>
              <a:rPr lang="en-GB" altLang="zh-CN" sz="2800" dirty="0">
                <a:ea typeface="SimSun" panose="02010600030101010101" pitchFamily="2" charset="-122"/>
                <a:cs typeface="Calibri" panose="020F0502020204030204" charset="0"/>
              </a:rPr>
              <a:t>1. All African countries are hot. </a:t>
            </a:r>
          </a:p>
          <a:p>
            <a:pPr marL="0" indent="0">
              <a:buNone/>
            </a:pPr>
            <a:r>
              <a:rPr lang="en-GB" altLang="zh-CN" sz="2800" dirty="0">
                <a:ea typeface="SimSun" panose="02010600030101010101" pitchFamily="2" charset="-122"/>
                <a:cs typeface="Calibri" panose="020F0502020204030204" charset="0"/>
              </a:rPr>
              <a:t>2. Antarctica is not an African country.</a:t>
            </a:r>
          </a:p>
          <a:p>
            <a:pPr marL="0" indent="0">
              <a:buNone/>
            </a:pPr>
            <a:r>
              <a:rPr lang="en-GB" altLang="zh-CN" sz="2800" dirty="0">
                <a:ea typeface="SimSun" panose="02010600030101010101" pitchFamily="2" charset="-122"/>
                <a:cs typeface="Calibri" panose="020F0502020204030204" charset="0"/>
              </a:rPr>
              <a:t>Therefore, </a:t>
            </a:r>
          </a:p>
          <a:p>
            <a:pPr marL="0" indent="0">
              <a:buNone/>
            </a:pPr>
            <a:r>
              <a:rPr lang="en-GB" altLang="zh-CN" sz="2800" dirty="0">
                <a:solidFill>
                  <a:schemeClr val="accent6"/>
                </a:solidFill>
                <a:ea typeface="SimSun" panose="02010600030101010101" pitchFamily="2" charset="-122"/>
                <a:cs typeface="Calibri" panose="020F0502020204030204" charset="0"/>
              </a:rPr>
              <a:t>C. Antarctica is not hot.</a:t>
            </a:r>
          </a:p>
          <a:p>
            <a:pPr marL="0" indent="0">
              <a:buNone/>
            </a:pPr>
            <a:endParaRPr lang="en-AU" dirty="0">
              <a:cs typeface="Calibri" panose="020F0502020204030204" charset="0"/>
            </a:endParaRPr>
          </a:p>
        </p:txBody>
      </p:sp>
      <p:sp>
        <p:nvSpPr>
          <p:cNvPr id="5" name="TextBox 4"/>
          <p:cNvSpPr txBox="1"/>
          <p:nvPr/>
        </p:nvSpPr>
        <p:spPr>
          <a:xfrm>
            <a:off x="1027723" y="5242173"/>
            <a:ext cx="9984154" cy="1615827"/>
          </a:xfrm>
          <a:prstGeom prst="rect">
            <a:avLst/>
          </a:prstGeom>
          <a:noFill/>
        </p:spPr>
        <p:txBody>
          <a:bodyPr wrap="square" rtlCol="0">
            <a:spAutoFit/>
          </a:bodyPr>
          <a:lstStyle/>
          <a:p>
            <a:pPr>
              <a:spcBef>
                <a:spcPct val="50000"/>
              </a:spcBef>
            </a:pPr>
            <a:r>
              <a:rPr lang="en-AU" altLang="en-US" dirty="0">
                <a:latin typeface="Avenir Book" panose="02000503020000020003" pitchFamily="2" charset="0"/>
                <a:cs typeface="Calibri" panose="020F0502020204030204" charset="0"/>
              </a:rPr>
              <a:t>Illusion of validity: when we already know the conclusion to be true, we easily overlook that the reasons given in its support are invalid</a:t>
            </a:r>
          </a:p>
          <a:p>
            <a:pPr>
              <a:spcBef>
                <a:spcPct val="50000"/>
              </a:spcBef>
            </a:pPr>
            <a:r>
              <a:rPr lang="en-AU" altLang="en-US" dirty="0">
                <a:latin typeface="Avenir Book" panose="02000503020000020003" pitchFamily="2" charset="0"/>
                <a:cs typeface="Calibri" panose="020F0502020204030204" charset="0"/>
              </a:rPr>
              <a:t>The slow and deliberate reasoning system never kicks in because we intuitively seem to know the answer</a:t>
            </a:r>
          </a:p>
          <a:p>
            <a:endParaRPr lang="en-AU" dirty="0">
              <a:latin typeface="Avenir Book" panose="02000503020000020003" pitchFamily="2" charset="0"/>
              <a:cs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cs typeface="Calibri" panose="020F0502020204030204" charset="0"/>
              </a:rPr>
              <a:t>Availability heuristic</a:t>
            </a:r>
          </a:p>
        </p:txBody>
      </p:sp>
      <p:grpSp>
        <p:nvGrpSpPr>
          <p:cNvPr id="4" name="Group 3"/>
          <p:cNvGrpSpPr/>
          <p:nvPr/>
        </p:nvGrpSpPr>
        <p:grpSpPr>
          <a:xfrm>
            <a:off x="1261872" y="1979251"/>
            <a:ext cx="8932165" cy="1501708"/>
            <a:chOff x="2231135" y="2517435"/>
            <a:chExt cx="7729729" cy="1429284"/>
          </a:xfrm>
        </p:grpSpPr>
        <p:sp>
          <p:nvSpPr>
            <p:cNvPr id="5" name="Rectangle 4"/>
            <p:cNvSpPr/>
            <p:nvPr/>
          </p:nvSpPr>
          <p:spPr>
            <a:xfrm>
              <a:off x="2231135" y="2517435"/>
              <a:ext cx="7729729" cy="1429284"/>
            </a:xfrm>
            <a:prstGeom prst="rect">
              <a:avLst/>
            </a:prstGeom>
            <a:solidFill>
              <a:schemeClr val="accent2">
                <a:lumMod val="60000"/>
                <a:lumOff val="40000"/>
              </a:schemeClr>
            </a:solidFill>
            <a:ln w="38100">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latin typeface="Avenir Book" panose="02000503020000020003" pitchFamily="2" charset="0"/>
              </a:endParaRPr>
            </a:p>
          </p:txBody>
        </p:sp>
        <p:sp>
          <p:nvSpPr>
            <p:cNvPr id="6" name="Rectangle 5"/>
            <p:cNvSpPr/>
            <p:nvPr/>
          </p:nvSpPr>
          <p:spPr>
            <a:xfrm>
              <a:off x="2231136" y="2517435"/>
              <a:ext cx="7729728" cy="1316934"/>
            </a:xfrm>
            <a:prstGeom prst="rect">
              <a:avLst/>
            </a:prstGeom>
          </p:spPr>
          <p:txBody>
            <a:bodyPr wrap="square">
              <a:spAutoFit/>
            </a:bodyPr>
            <a:lstStyle/>
            <a:p>
              <a:r>
                <a:rPr lang="en-AU" sz="2800" dirty="0">
                  <a:latin typeface="Avenir Book" panose="02000503020000020003" pitchFamily="2" charset="0"/>
                  <a:cs typeface="Calibri" panose="020F0502020204030204" charset="0"/>
                </a:rPr>
                <a:t>The availability bias is the tendency to think that the examples that </a:t>
              </a:r>
              <a:r>
                <a:rPr lang="en-AU" sz="2800" b="1" dirty="0">
                  <a:latin typeface="Avenir Book" panose="02000503020000020003" pitchFamily="2" charset="0"/>
                  <a:cs typeface="Calibri" panose="020F0502020204030204" charset="0"/>
                </a:rPr>
                <a:t>easily come to mind</a:t>
              </a:r>
              <a:r>
                <a:rPr lang="en-AU" sz="2800" dirty="0">
                  <a:latin typeface="Avenir Book" panose="02000503020000020003" pitchFamily="2" charset="0"/>
                  <a:cs typeface="Calibri" panose="020F0502020204030204" charset="0"/>
                </a:rPr>
                <a:t> are more representative than is actually the case.</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708" y="2600428"/>
            <a:ext cx="9692640" cy="1325562"/>
          </a:xfrm>
        </p:spPr>
        <p:txBody>
          <a:bodyPr>
            <a:normAutofit/>
          </a:bodyPr>
          <a:lstStyle/>
          <a:p>
            <a:pPr algn="ctr"/>
            <a:r>
              <a:rPr lang="en-AU" dirty="0">
                <a:cs typeface="Calibri Light" panose="020F0302020204030204" charset="0"/>
              </a:rPr>
              <a:t>What animal kills the greatest number of people?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0" descr="world's deadliest animals.jpg"/>
          <p:cNvPicPr preferRelativeResize="0"/>
          <p:nvPr/>
        </p:nvPicPr>
        <p:blipFill rotWithShape="1">
          <a:blip r:embed="rId3"/>
          <a:srcRect/>
          <a:stretch>
            <a:fillRect/>
          </a:stretch>
        </p:blipFill>
        <p:spPr>
          <a:xfrm>
            <a:off x="2527852" y="0"/>
            <a:ext cx="7354957" cy="68952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488" y="1166019"/>
            <a:ext cx="9692640" cy="1325562"/>
          </a:xfrm>
        </p:spPr>
        <p:txBody>
          <a:bodyPr>
            <a:normAutofit/>
          </a:bodyPr>
          <a:lstStyle/>
          <a:p>
            <a:r>
              <a:rPr lang="en-US" dirty="0">
                <a:ea typeface="Calibri" panose="020F0502020204030204"/>
                <a:cs typeface="Calibri Light" panose="020F0302020204030204" charset="0"/>
                <a:sym typeface="Calibri" panose="020F0502020204030204"/>
              </a:rPr>
              <a:t>Availability to memory is skewed by irrelevant factors:</a:t>
            </a:r>
            <a:endParaRPr lang="en-AU" dirty="0">
              <a:cs typeface="Calibri Light" panose="020F0302020204030204" charset="0"/>
            </a:endParaRPr>
          </a:p>
        </p:txBody>
      </p:sp>
      <p:sp>
        <p:nvSpPr>
          <p:cNvPr id="3" name="Content Placeholder 2"/>
          <p:cNvSpPr>
            <a:spLocks noGrp="1"/>
          </p:cNvSpPr>
          <p:nvPr>
            <p:ph idx="1"/>
          </p:nvPr>
        </p:nvSpPr>
        <p:spPr/>
        <p:txBody>
          <a:bodyPr/>
          <a:lstStyle/>
          <a:p>
            <a:pPr marL="0" lvl="1" indent="0">
              <a:spcBef>
                <a:spcPts val="800"/>
              </a:spcBef>
              <a:spcAft>
                <a:spcPts val="0"/>
              </a:spcAft>
              <a:buClr>
                <a:schemeClr val="dk1"/>
              </a:buClr>
              <a:buSzPts val="2800"/>
              <a:buNone/>
            </a:pPr>
            <a:br>
              <a:rPr lang="en-US" sz="2800" dirty="0">
                <a:ea typeface="Calibri" panose="020F0502020204030204"/>
                <a:cs typeface="Calibri" panose="020F0502020204030204"/>
                <a:sym typeface="Calibri" panose="020F0502020204030204"/>
              </a:rPr>
            </a:br>
            <a:endParaRPr lang="en-US" sz="2800" dirty="0">
              <a:ea typeface="Calibri" panose="020F0502020204030204"/>
              <a:cs typeface="Calibri" panose="020F0502020204030204"/>
              <a:sym typeface="Calibri" panose="020F0502020204030204"/>
            </a:endParaRPr>
          </a:p>
          <a:p>
            <a:pPr marL="868680" lvl="2" indent="-457200">
              <a:lnSpc>
                <a:spcPct val="100000"/>
              </a:lnSpc>
              <a:spcBef>
                <a:spcPts val="0"/>
              </a:spcBef>
              <a:spcAft>
                <a:spcPts val="0"/>
              </a:spcAft>
              <a:buClr>
                <a:schemeClr val="dk1"/>
              </a:buClr>
              <a:buSzPts val="2800"/>
            </a:pPr>
            <a:r>
              <a:rPr lang="en-US" sz="2800" dirty="0">
                <a:ea typeface="Calibri" panose="020F0502020204030204"/>
                <a:cs typeface="Calibri" panose="020F0502020204030204" charset="0"/>
                <a:sym typeface="Calibri" panose="020F0502020204030204"/>
              </a:rPr>
              <a:t>intensity of emotion</a:t>
            </a:r>
          </a:p>
          <a:p>
            <a:pPr marL="868680" lvl="2" indent="-457200">
              <a:lnSpc>
                <a:spcPct val="100000"/>
              </a:lnSpc>
              <a:spcBef>
                <a:spcPts val="0"/>
              </a:spcBef>
              <a:spcAft>
                <a:spcPts val="0"/>
              </a:spcAft>
              <a:buClr>
                <a:schemeClr val="dk1"/>
              </a:buClr>
              <a:buSzPts val="2800"/>
            </a:pPr>
            <a:r>
              <a:rPr lang="en-US" sz="2800" dirty="0">
                <a:ea typeface="Calibri" panose="020F0502020204030204"/>
                <a:cs typeface="Calibri" panose="020F0502020204030204" charset="0"/>
                <a:sym typeface="Calibri" panose="020F0502020204030204"/>
              </a:rPr>
              <a:t>framing of question </a:t>
            </a:r>
            <a:endParaRPr lang="en-US" dirty="0">
              <a:cs typeface="Calibri" panose="020F0502020204030204" charset="0"/>
            </a:endParaRPr>
          </a:p>
          <a:p>
            <a:pPr marL="868680" lvl="2" indent="-457200">
              <a:lnSpc>
                <a:spcPct val="100000"/>
              </a:lnSpc>
              <a:spcBef>
                <a:spcPts val="0"/>
              </a:spcBef>
              <a:spcAft>
                <a:spcPts val="0"/>
              </a:spcAft>
              <a:buClr>
                <a:schemeClr val="dk1"/>
              </a:buClr>
              <a:buSzPts val="2800"/>
            </a:pPr>
            <a:r>
              <a:rPr lang="en-US" sz="2800" dirty="0">
                <a:ea typeface="Calibri" panose="020F0502020204030204"/>
                <a:cs typeface="Calibri" panose="020F0502020204030204" charset="0"/>
                <a:sym typeface="Calibri" panose="020F0502020204030204"/>
              </a:rPr>
              <a:t>order effects</a:t>
            </a:r>
            <a:endParaRPr lang="en-US" dirty="0">
              <a:cs typeface="Calibri" panose="020F0502020204030204" charset="0"/>
            </a:endParaRPr>
          </a:p>
          <a:p>
            <a:pPr marL="868680" lvl="2" indent="-457200">
              <a:lnSpc>
                <a:spcPct val="100000"/>
              </a:lnSpc>
              <a:spcBef>
                <a:spcPts val="0"/>
              </a:spcBef>
              <a:spcAft>
                <a:spcPts val="0"/>
              </a:spcAft>
              <a:buClr>
                <a:schemeClr val="dk1"/>
              </a:buClr>
              <a:buSzPts val="2800"/>
            </a:pPr>
            <a:r>
              <a:rPr lang="en-US" sz="2800" dirty="0">
                <a:ea typeface="Calibri" panose="020F0502020204030204"/>
                <a:cs typeface="Calibri" panose="020F0502020204030204" charset="0"/>
                <a:sym typeface="Calibri" panose="020F0502020204030204"/>
              </a:rPr>
              <a:t>media biases</a:t>
            </a:r>
            <a:endParaRPr lang="en-US" dirty="0">
              <a:cs typeface="Calibri" panose="020F0502020204030204" charset="0"/>
            </a:endParaRPr>
          </a:p>
          <a:p>
            <a:pPr marL="0" indent="0">
              <a:buNone/>
            </a:pPr>
            <a:endParaRPr lang="en-AU" dirty="0">
              <a:cs typeface="Calibri" panose="020F0502020204030204" charset="0"/>
            </a:endParaRPr>
          </a:p>
        </p:txBody>
      </p:sp>
      <p:sp>
        <p:nvSpPr>
          <p:cNvPr id="4" name="Content Placeholder 2"/>
          <p:cNvSpPr txBox="1"/>
          <p:nvPr/>
        </p:nvSpPr>
        <p:spPr>
          <a:xfrm>
            <a:off x="1863090" y="3768888"/>
            <a:ext cx="7729728" cy="2386668"/>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anose="020B0604020202020204"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buFont typeface="Arial" panose="020B0604020202020204" pitchFamily="34" charset="0"/>
              <a:buNone/>
            </a:pPr>
            <a:endParaRPr lang="en-AU" sz="2000" dirty="0">
              <a:latin typeface="Avenir Book" panose="02000503020000020003"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cs typeface="Calibri Light" panose="020F0302020204030204" charset="0"/>
              </a:rPr>
              <a:t>In-Group Bias</a:t>
            </a:r>
          </a:p>
        </p:txBody>
      </p:sp>
      <p:sp>
        <p:nvSpPr>
          <p:cNvPr id="3" name="Content Placeholder 2"/>
          <p:cNvSpPr>
            <a:spLocks noGrp="1"/>
          </p:cNvSpPr>
          <p:nvPr>
            <p:ph idx="1"/>
          </p:nvPr>
        </p:nvSpPr>
        <p:spPr>
          <a:xfrm>
            <a:off x="2231136" y="4184307"/>
            <a:ext cx="7729728" cy="1555720"/>
          </a:xfrm>
        </p:spPr>
        <p:txBody>
          <a:bodyPr/>
          <a:lstStyle/>
          <a:p>
            <a:pPr marL="0" indent="0">
              <a:buNone/>
            </a:pPr>
            <a:r>
              <a:rPr lang="en-AU" dirty="0">
                <a:cs typeface="Calibri" panose="020F0502020204030204" charset="0"/>
              </a:rPr>
              <a:t>What counts as an in group?</a:t>
            </a:r>
          </a:p>
        </p:txBody>
      </p:sp>
      <p:grpSp>
        <p:nvGrpSpPr>
          <p:cNvPr id="4" name="Group 3"/>
          <p:cNvGrpSpPr/>
          <p:nvPr/>
        </p:nvGrpSpPr>
        <p:grpSpPr>
          <a:xfrm>
            <a:off x="1261872" y="1858530"/>
            <a:ext cx="8821928" cy="1429284"/>
            <a:chOff x="2231135" y="2517435"/>
            <a:chExt cx="7729729" cy="1429284"/>
          </a:xfrm>
        </p:grpSpPr>
        <p:sp>
          <p:nvSpPr>
            <p:cNvPr id="5" name="Rectangle 4"/>
            <p:cNvSpPr/>
            <p:nvPr/>
          </p:nvSpPr>
          <p:spPr>
            <a:xfrm>
              <a:off x="2231135" y="2517435"/>
              <a:ext cx="7729729" cy="1429284"/>
            </a:xfrm>
            <a:prstGeom prst="rect">
              <a:avLst/>
            </a:prstGeom>
            <a:solidFill>
              <a:schemeClr val="accent2">
                <a:lumMod val="60000"/>
                <a:lumOff val="40000"/>
              </a:schemeClr>
            </a:solidFill>
            <a:ln w="38100">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latin typeface="Avenir Book" panose="02000503020000020003" pitchFamily="2" charset="0"/>
              </a:endParaRPr>
            </a:p>
          </p:txBody>
        </p:sp>
        <p:sp>
          <p:nvSpPr>
            <p:cNvPr id="6" name="Rectangle 5"/>
            <p:cNvSpPr/>
            <p:nvPr/>
          </p:nvSpPr>
          <p:spPr>
            <a:xfrm>
              <a:off x="2537927" y="2755023"/>
              <a:ext cx="7044612" cy="953135"/>
            </a:xfrm>
            <a:prstGeom prst="rect">
              <a:avLst/>
            </a:prstGeom>
          </p:spPr>
          <p:txBody>
            <a:bodyPr wrap="square">
              <a:spAutoFit/>
            </a:bodyPr>
            <a:lstStyle/>
            <a:p>
              <a:r>
                <a:rPr lang="en-AU" sz="2800" dirty="0">
                  <a:latin typeface="Avenir Book" panose="02000503020000020003" pitchFamily="2" charset="0"/>
                  <a:cs typeface="Calibri Light" panose="020F0302020204030204" charset="0"/>
                </a:rPr>
                <a:t>We have more empathy for people we perceive to be like us (in-group).</a:t>
              </a:r>
            </a:p>
          </p:txBody>
        </p:sp>
      </p:grpSp>
      <p:pic>
        <p:nvPicPr>
          <p:cNvPr id="8" name="Picture 7" descr="A drawing of a cartoon character&#10;&#10;Description automatically generated"/>
          <p:cNvPicPr>
            <a:picLocks noChangeAspect="1"/>
          </p:cNvPicPr>
          <p:nvPr/>
        </p:nvPicPr>
        <p:blipFill>
          <a:blip r:embed="rId2">
            <a:extLst>
              <a:ext uri="{BEBA8EAE-BF5A-486C-A8C5-ECC9F3942E4B}">
                <a14:imgProps xmlns:a14="http://schemas.microsoft.com/office/drawing/2010/main">
                  <a14:imgLayer r:embed="rId3">
                    <a14:imgEffect>
                      <a14:backgroundRemoval t="9547" b="93795" l="10000" r="90000">
                        <a14:foregroundMark x1="26889" y1="20048" x2="27556" y2="31981"/>
                        <a14:foregroundMark x1="74667" y1="18854" x2="77333" y2="29833"/>
                        <a14:foregroundMark x1="87378" y1="40334" x2="88444" y2="42243"/>
                        <a14:foregroundMark x1="85778" y1="37470" x2="86101" y2="38049"/>
                        <a14:foregroundMark x1="82889" y1="33174" x2="84667" y2="34606"/>
                        <a14:foregroundMark x1="14444" y1="87828" x2="13333" y2="88305"/>
                        <a14:foregroundMark x1="28222" y1="90931" x2="28000" y2="88544"/>
                        <a14:foregroundMark x1="40222" y1="90931" x2="37111" y2="91408"/>
                        <a14:foregroundMark x1="64000" y1="93795" x2="64000" y2="77088"/>
                        <a14:foregroundMark x1="71011" y1="83294" x2="70000" y2="78282"/>
                        <a14:foregroundMark x1="72889" y1="92601" x2="71011" y2="83294"/>
                        <a14:foregroundMark x1="85111" y1="45823" x2="83556" y2="47017"/>
                        <a14:foregroundMark x1="71111" y1="32697" x2="69556" y2="33174"/>
                        <a14:foregroundMark x1="49111" y1="25537" x2="49556" y2="24344"/>
                        <a14:foregroundMark x1="49111" y1="33174" x2="49778" y2="31981"/>
                        <a14:backgroundMark x1="74667" y1="83294" x2="74667" y2="83294"/>
                        <a14:backgroundMark x1="84667" y1="40334" x2="84667" y2="40334"/>
                        <a14:backgroundMark x1="83556" y1="39857" x2="85111" y2="42005"/>
                      </a14:backgroundRemoval>
                    </a14:imgEffect>
                  </a14:imgLayer>
                </a14:imgProps>
              </a:ext>
              <a:ext uri="{28A0092B-C50C-407E-A947-70E740481C1C}">
                <a14:useLocalDpi xmlns:a14="http://schemas.microsoft.com/office/drawing/2010/main" val="0"/>
              </a:ext>
            </a:extLst>
          </a:blip>
          <a:stretch>
            <a:fillRect/>
          </a:stretch>
        </p:blipFill>
        <p:spPr>
          <a:xfrm>
            <a:off x="947300" y="4548009"/>
            <a:ext cx="2257337" cy="2101832"/>
          </a:xfrm>
          <a:prstGeom prst="rect">
            <a:avLst/>
          </a:prstGeom>
        </p:spPr>
      </p:pic>
      <p:pic>
        <p:nvPicPr>
          <p:cNvPr id="10" name="Picture 9" descr="A close up of a toy&#10;&#10;Description automatically generated"/>
          <p:cNvPicPr>
            <a:picLocks noChangeAspect="1"/>
          </p:cNvPicPr>
          <p:nvPr/>
        </p:nvPicPr>
        <p:blipFill>
          <a:blip r:embed="rId4">
            <a:extLst>
              <a:ext uri="{BEBA8EAE-BF5A-486C-A8C5-ECC9F3942E4B}">
                <a14:imgProps xmlns:a14="http://schemas.microsoft.com/office/drawing/2010/main">
                  <a14:imgLayer r:embed="rId5">
                    <a14:imgEffect>
                      <a14:backgroundRemoval t="8228" b="89979" l="9457" r="90870">
                        <a14:foregroundMark x1="43804" y1="8755" x2="39457" y2="8333"/>
                        <a14:foregroundMark x1="42065" y1="15823" x2="45109" y2="16667"/>
                        <a14:foregroundMark x1="89239" y1="18354" x2="90978" y2="18354"/>
                        <a14:foregroundMark x1="79348" y1="19515" x2="81957" y2="23734"/>
                        <a14:foregroundMark x1="68261" y1="19093" x2="66957" y2="22468"/>
                        <a14:foregroundMark x1="21848" y1="39557" x2="23587" y2="42089"/>
                        <a14:foregroundMark x1="13261" y1="83650" x2="14130" y2="85338"/>
                        <a14:foregroundMark x1="32609" y1="87025" x2="26630" y2="84494"/>
                        <a14:foregroundMark x1="9891" y1="86603" x2="15870" y2="83650"/>
                        <a14:foregroundMark x1="9457" y1="62869" x2="11196" y2="63713"/>
                      </a14:backgroundRemoval>
                    </a14:imgEffect>
                  </a14:imgLayer>
                </a14:imgProps>
              </a:ext>
              <a:ext uri="{28A0092B-C50C-407E-A947-70E740481C1C}">
                <a14:useLocalDpi xmlns:a14="http://schemas.microsoft.com/office/drawing/2010/main" val="0"/>
              </a:ext>
            </a:extLst>
          </a:blip>
          <a:stretch>
            <a:fillRect/>
          </a:stretch>
        </p:blipFill>
        <p:spPr>
          <a:xfrm>
            <a:off x="3498121" y="4732919"/>
            <a:ext cx="1954723" cy="2014215"/>
          </a:xfrm>
          <a:prstGeom prst="rect">
            <a:avLst/>
          </a:prstGeom>
        </p:spPr>
      </p:pic>
      <p:pic>
        <p:nvPicPr>
          <p:cNvPr id="12" name="Picture 11" descr="A close up of a logo&#10;&#10;Description automatically generated"/>
          <p:cNvPicPr>
            <a:picLocks noChangeAspect="1"/>
          </p:cNvPicPr>
          <p:nvPr/>
        </p:nvPicPr>
        <p:blipFill>
          <a:blip r:embed="rId6">
            <a:extLst>
              <a:ext uri="{BEBA8EAE-BF5A-486C-A8C5-ECC9F3942E4B}">
                <a14:imgProps xmlns:a14="http://schemas.microsoft.com/office/drawing/2010/main">
                  <a14:imgLayer r:embed="rId7">
                    <a14:imgEffect>
                      <a14:backgroundRemoval t="6889" b="94000" l="10000" r="90000">
                        <a14:foregroundMark x1="53833" y1="21111" x2="34833" y2="19111"/>
                        <a14:foregroundMark x1="34833" y1="19111" x2="34000" y2="20222"/>
                        <a14:foregroundMark x1="67000" y1="6889" x2="67000" y2="6889"/>
                        <a14:foregroundMark x1="69333" y1="19778" x2="73167" y2="26667"/>
                        <a14:foregroundMark x1="76500" y1="33778" x2="78833" y2="33778"/>
                        <a14:foregroundMark x1="71333" y1="57556" x2="70333" y2="58889"/>
                        <a14:foregroundMark x1="63667" y1="36444" x2="62667" y2="38222"/>
                        <a14:foregroundMark x1="38667" y1="31111" x2="30833" y2="32889"/>
                        <a14:foregroundMark x1="40000" y1="56667" x2="40000" y2="56667"/>
                        <a14:foregroundMark x1="44333" y1="51778" x2="38000" y2="54000"/>
                        <a14:foregroundMark x1="50167" y1="36000" x2="44000" y2="31556"/>
                        <a14:foregroundMark x1="41667" y1="29778" x2="56167" y2="31556"/>
                        <a14:foregroundMark x1="50500" y1="29333" x2="55167" y2="33333"/>
                        <a14:foregroundMark x1="33500" y1="31556" x2="20833" y2="40889"/>
                        <a14:foregroundMark x1="31500" y1="30222" x2="19333" y2="31111"/>
                        <a14:foregroundMark x1="26833" y1="28889" x2="20667" y2="29333"/>
                        <a14:foregroundMark x1="74167" y1="90000" x2="74167" y2="90000"/>
                        <a14:foregroundMark x1="75500" y1="94000" x2="75500" y2="94000"/>
                      </a14:backgroundRemoval>
                    </a14:imgEffect>
                  </a14:imgLayer>
                </a14:imgProps>
              </a:ext>
              <a:ext uri="{28A0092B-C50C-407E-A947-70E740481C1C}">
                <a14:useLocalDpi xmlns:a14="http://schemas.microsoft.com/office/drawing/2010/main" val="0"/>
              </a:ext>
            </a:extLst>
          </a:blip>
          <a:stretch>
            <a:fillRect/>
          </a:stretch>
        </p:blipFill>
        <p:spPr>
          <a:xfrm>
            <a:off x="5813658" y="4732919"/>
            <a:ext cx="2548719" cy="1911539"/>
          </a:xfrm>
          <a:prstGeom prst="rect">
            <a:avLst/>
          </a:prstGeom>
        </p:spPr>
      </p:pic>
      <p:pic>
        <p:nvPicPr>
          <p:cNvPr id="14" name="Picture 13" descr="A picture containing toy&#10;&#10;Description automatically generated"/>
          <p:cNvPicPr>
            <a:picLocks noChangeAspect="1"/>
          </p:cNvPicPr>
          <p:nvPr/>
        </p:nvPicPr>
        <p:blipFill>
          <a:blip r:embed="rId8">
            <a:extLst>
              <a:ext uri="{BEBA8EAE-BF5A-486C-A8C5-ECC9F3942E4B}">
                <a14:imgProps xmlns:a14="http://schemas.microsoft.com/office/drawing/2010/main">
                  <a14:imgLayer r:embed="rId9">
                    <a14:imgEffect>
                      <a14:backgroundRemoval t="3316" b="98469" l="9961" r="89844">
                        <a14:foregroundMark x1="19336" y1="12500" x2="21289" y2="25765"/>
                        <a14:foregroundMark x1="21289" y1="25765" x2="17773" y2="38520"/>
                        <a14:foregroundMark x1="17773" y1="38520" x2="32617" y2="74490"/>
                        <a14:foregroundMark x1="32617" y1="74490" x2="32227" y2="88520"/>
                        <a14:foregroundMark x1="32227" y1="88520" x2="21680" y2="83929"/>
                        <a14:foregroundMark x1="21680" y1="83929" x2="16602" y2="70918"/>
                        <a14:foregroundMark x1="16602" y1="70918" x2="21680" y2="59694"/>
                        <a14:foregroundMark x1="21680" y1="59694" x2="39258" y2="51786"/>
                        <a14:foregroundMark x1="18359" y1="79847" x2="18555" y2="89796"/>
                        <a14:foregroundMark x1="23828" y1="97959" x2="34375" y2="97959"/>
                        <a14:foregroundMark x1="56836" y1="98214" x2="66797" y2="96684"/>
                        <a14:foregroundMark x1="66797" y1="96684" x2="67188" y2="96684"/>
                        <a14:foregroundMark x1="82617" y1="97959" x2="81836" y2="97959"/>
                        <a14:foregroundMark x1="79883" y1="3571" x2="75781" y2="11480"/>
                        <a14:foregroundMark x1="19727" y1="9439" x2="13672" y2="15816"/>
                        <a14:foregroundMark x1="82031" y1="8673" x2="76758" y2="3827"/>
                        <a14:foregroundMark x1="64648" y1="34694" x2="59570" y2="45153"/>
                        <a14:foregroundMark x1="57813" y1="34694" x2="53711" y2="44388"/>
                        <a14:foregroundMark x1="58203" y1="19898" x2="57422" y2="18878"/>
                        <a14:foregroundMark x1="29492" y1="30357" x2="26953" y2="33163"/>
                        <a14:foregroundMark x1="32227" y1="25000" x2="31055" y2="25255"/>
                        <a14:foregroundMark x1="67383" y1="39286" x2="68164" y2="39796"/>
                        <a14:foregroundMark x1="28125" y1="43878" x2="29492" y2="44643"/>
                        <a14:foregroundMark x1="16602" y1="97449" x2="17969" y2="98469"/>
                      </a14:backgroundRemoval>
                    </a14:imgEffect>
                  </a14:imgLayer>
                </a14:imgProps>
              </a:ext>
              <a:ext uri="{28A0092B-C50C-407E-A947-70E740481C1C}">
                <a14:useLocalDpi xmlns:a14="http://schemas.microsoft.com/office/drawing/2010/main" val="0"/>
              </a:ext>
            </a:extLst>
          </a:blip>
          <a:stretch>
            <a:fillRect/>
          </a:stretch>
        </p:blipFill>
        <p:spPr>
          <a:xfrm>
            <a:off x="8362377" y="4649631"/>
            <a:ext cx="2479787" cy="18985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cs typeface="Calibri Light" panose="020F0302020204030204" charset="0"/>
              </a:rPr>
              <a:t>Combatting Cognitive Biases</a:t>
            </a:r>
          </a:p>
        </p:txBody>
      </p:sp>
      <p:sp>
        <p:nvSpPr>
          <p:cNvPr id="3" name="Content Placeholder 2"/>
          <p:cNvSpPr>
            <a:spLocks noGrp="1"/>
          </p:cNvSpPr>
          <p:nvPr>
            <p:ph idx="1"/>
          </p:nvPr>
        </p:nvSpPr>
        <p:spPr/>
        <p:txBody>
          <a:bodyPr>
            <a:normAutofit/>
          </a:bodyPr>
          <a:lstStyle/>
          <a:p>
            <a:pPr marL="0" indent="0">
              <a:buNone/>
            </a:pPr>
            <a:r>
              <a:rPr lang="en-US" sz="2400" dirty="0">
                <a:cs typeface="Calibri" panose="020F0502020204030204" charset="0"/>
              </a:rPr>
              <a:t>Tip 1: Acquaint yourself with your own biases!</a:t>
            </a:r>
          </a:p>
          <a:p>
            <a:pPr marL="0" indent="0">
              <a:buNone/>
            </a:pPr>
            <a:endParaRPr lang="en-US" sz="2400" dirty="0">
              <a:cs typeface="Calibri" panose="020F0502020204030204" charset="0"/>
            </a:endParaRPr>
          </a:p>
          <a:p>
            <a:pPr marL="0" indent="0">
              <a:buNone/>
            </a:pPr>
            <a:r>
              <a:rPr lang="en-US" sz="2400" dirty="0">
                <a:cs typeface="Calibri" panose="020F0502020204030204" charset="0"/>
              </a:rPr>
              <a:t>Tip 2: Considering the opposite. </a:t>
            </a:r>
            <a:r>
              <a:rPr lang="en-US" sz="2200" dirty="0">
                <a:cs typeface="Calibri" panose="020F0502020204030204" charset="0"/>
              </a:rPr>
              <a:t>Ask yourself:</a:t>
            </a:r>
            <a:br>
              <a:rPr lang="en-US" sz="2200" dirty="0">
                <a:cs typeface="Calibri" panose="020F0502020204030204" charset="0"/>
              </a:rPr>
            </a:br>
            <a:endParaRPr lang="en-US" sz="2200" dirty="0">
              <a:cs typeface="Calibri" panose="020F0502020204030204" charset="0"/>
            </a:endParaRPr>
          </a:p>
          <a:p>
            <a:pPr marL="731520" lvl="1" indent="-457200">
              <a:buAutoNum type="arabicParenR"/>
            </a:pPr>
            <a:r>
              <a:rPr lang="en-US" sz="2200" dirty="0">
                <a:cs typeface="Calibri" panose="020F0502020204030204" charset="0"/>
              </a:rPr>
              <a:t>How would I react to this evidence if I believed the opposite? </a:t>
            </a:r>
            <a:r>
              <a:rPr lang="en-US" sz="2200" dirty="0">
                <a:solidFill>
                  <a:schemeClr val="bg1">
                    <a:lumMod val="65000"/>
                  </a:schemeClr>
                </a:solidFill>
                <a:cs typeface="Calibri" panose="020F0502020204030204" charset="0"/>
              </a:rPr>
              <a:t>(</a:t>
            </a:r>
            <a:r>
              <a:rPr lang="en-AU" sz="2200" dirty="0">
                <a:solidFill>
                  <a:schemeClr val="bg1">
                    <a:lumMod val="65000"/>
                  </a:schemeClr>
                </a:solidFill>
                <a:cs typeface="Calibri" panose="020F0502020204030204" charset="0"/>
              </a:rPr>
              <a:t>Babcock, Loewenstein, &amp; Issacharoff 1997)</a:t>
            </a:r>
            <a:br>
              <a:rPr lang="en-AU" sz="2200" dirty="0">
                <a:solidFill>
                  <a:schemeClr val="bg1">
                    <a:lumMod val="65000"/>
                  </a:schemeClr>
                </a:solidFill>
                <a:cs typeface="Calibri" panose="020F0502020204030204" charset="0"/>
              </a:rPr>
            </a:br>
            <a:endParaRPr lang="en-US" sz="2200" dirty="0">
              <a:solidFill>
                <a:schemeClr val="bg1">
                  <a:lumMod val="65000"/>
                </a:schemeClr>
              </a:solidFill>
              <a:cs typeface="Calibri" panose="020F0502020204030204" charset="0"/>
            </a:endParaRPr>
          </a:p>
          <a:p>
            <a:pPr marL="731520" lvl="1" indent="-457200">
              <a:buFont typeface="Wingdings 2" panose="05020102010507070707" pitchFamily="18" charset="2"/>
              <a:buAutoNum type="arabicParenR"/>
            </a:pPr>
            <a:r>
              <a:rPr lang="en-US" sz="2200" dirty="0">
                <a:cs typeface="Calibri" panose="020F0502020204030204" charset="0"/>
              </a:rPr>
              <a:t>How would I react to this evidence if it showed my belief to be false? </a:t>
            </a:r>
            <a:r>
              <a:rPr lang="en-US" sz="2200" dirty="0">
                <a:solidFill>
                  <a:schemeClr val="bg1">
                    <a:lumMod val="65000"/>
                  </a:schemeClr>
                </a:solidFill>
                <a:cs typeface="Calibri" panose="020F0502020204030204" charset="0"/>
              </a:rPr>
              <a:t>(</a:t>
            </a:r>
            <a:r>
              <a:rPr lang="en-AU" sz="2200" dirty="0">
                <a:solidFill>
                  <a:schemeClr val="bg1">
                    <a:lumMod val="65000"/>
                  </a:schemeClr>
                </a:solidFill>
                <a:cs typeface="Calibri" panose="020F0502020204030204" charset="0"/>
              </a:rPr>
              <a:t>Lord, Lepper, &amp; Preston 1985)</a:t>
            </a:r>
            <a:endParaRPr lang="en-US" sz="2200" dirty="0">
              <a:solidFill>
                <a:schemeClr val="bg1">
                  <a:lumMod val="65000"/>
                </a:schemeClr>
              </a:solidFill>
              <a:cs typeface="Calibri" panose="020F0502020204030204" charset="0"/>
            </a:endParaRPr>
          </a:p>
          <a:p>
            <a:pPr marL="731520" lvl="1" indent="-457200">
              <a:buAutoNum type="arabicParenR"/>
            </a:pPr>
            <a:endParaRPr lang="en-US" sz="2200" dirty="0">
              <a:cs typeface="Calibri" panose="020F0502020204030204" charset="0"/>
            </a:endParaRPr>
          </a:p>
          <a:p>
            <a:pPr marL="731520" lvl="1" indent="-457200">
              <a:buAutoNum type="arabicParenR"/>
            </a:pPr>
            <a:endParaRPr lang="en-AU" sz="2400" dirty="0">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4CEF-631A-494A-81C9-5395AC34D79E}"/>
              </a:ext>
            </a:extLst>
          </p:cNvPr>
          <p:cNvSpPr>
            <a:spLocks noGrp="1"/>
          </p:cNvSpPr>
          <p:nvPr>
            <p:ph type="title"/>
          </p:nvPr>
        </p:nvSpPr>
        <p:spPr/>
        <p:txBody>
          <a:bodyPr/>
          <a:lstStyle/>
          <a:p>
            <a:r>
              <a:rPr lang="en-AU" dirty="0"/>
              <a:t>Lesson 11.2:</a:t>
            </a:r>
          </a:p>
        </p:txBody>
      </p:sp>
      <p:sp>
        <p:nvSpPr>
          <p:cNvPr id="4" name="Text Placeholder 3">
            <a:extLst>
              <a:ext uri="{FF2B5EF4-FFF2-40B4-BE49-F238E27FC236}">
                <a16:creationId xmlns:a16="http://schemas.microsoft.com/office/drawing/2014/main" id="{64591D6C-E391-BE4A-BEE7-725B723EC5CE}"/>
              </a:ext>
            </a:extLst>
          </p:cNvPr>
          <p:cNvSpPr>
            <a:spLocks noGrp="1"/>
          </p:cNvSpPr>
          <p:nvPr>
            <p:ph type="body" idx="1"/>
          </p:nvPr>
        </p:nvSpPr>
        <p:spPr/>
        <p:txBody>
          <a:bodyPr/>
          <a:lstStyle/>
          <a:p>
            <a:r>
              <a:rPr lang="en-AU" dirty="0">
                <a:solidFill>
                  <a:srgbClr val="FF0000"/>
                </a:solidFill>
              </a:rPr>
              <a:t>Constructing your own arguments</a:t>
            </a:r>
          </a:p>
        </p:txBody>
      </p:sp>
    </p:spTree>
    <p:extLst>
      <p:ext uri="{BB962C8B-B14F-4D97-AF65-F5344CB8AC3E}">
        <p14:creationId xmlns:p14="http://schemas.microsoft.com/office/powerpoint/2010/main" val="3813659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95FFEE-EE9B-41A1-95C7-3F7D84EB7F6F}"/>
              </a:ext>
            </a:extLst>
          </p:cNvPr>
          <p:cNvSpPr>
            <a:spLocks noGrp="1"/>
          </p:cNvSpPr>
          <p:nvPr>
            <p:ph type="title"/>
          </p:nvPr>
        </p:nvSpPr>
        <p:spPr>
          <a:xfrm>
            <a:off x="613737" y="1639050"/>
            <a:ext cx="4104314" cy="3579899"/>
          </a:xfrm>
        </p:spPr>
        <p:txBody>
          <a:bodyPr>
            <a:normAutofit/>
          </a:bodyPr>
          <a:lstStyle/>
          <a:p>
            <a:r>
              <a:rPr lang="en-AU" sz="3600" cap="none" dirty="0">
                <a:latin typeface="Century Schoolbook" panose="02040604050505020304" pitchFamily="18" charset="0"/>
              </a:rPr>
              <a:t>Building Constructive Arguments</a:t>
            </a:r>
            <a:endParaRPr lang="en-AU" sz="3600" dirty="0">
              <a:latin typeface="Century Schoolbook" panose="02040604050505020304" pitchFamily="18" charset="0"/>
            </a:endParaRPr>
          </a:p>
        </p:txBody>
      </p:sp>
      <p:pic>
        <p:nvPicPr>
          <p:cNvPr id="7" name="Picture 6" descr="A picture containing broccoli&#10;&#10;Description automatically generated">
            <a:extLst>
              <a:ext uri="{FF2B5EF4-FFF2-40B4-BE49-F238E27FC236}">
                <a16:creationId xmlns:a16="http://schemas.microsoft.com/office/drawing/2014/main" id="{DE9E54FD-66EE-4E33-AC5D-4E4C7E878A1E}"/>
              </a:ext>
            </a:extLst>
          </p:cNvPr>
          <p:cNvPicPr>
            <a:picLocks noChangeAspect="1"/>
          </p:cNvPicPr>
          <p:nvPr/>
        </p:nvPicPr>
        <p:blipFill rotWithShape="1">
          <a:blip r:embed="rId3">
            <a:extLst>
              <a:ext uri="{28A0092B-C50C-407E-A947-70E740481C1C}">
                <a14:useLocalDpi xmlns:a14="http://schemas.microsoft.com/office/drawing/2010/main" val="0"/>
              </a:ext>
            </a:extLst>
          </a:blip>
          <a:srcRect b="8053"/>
          <a:stretch/>
        </p:blipFill>
        <p:spPr>
          <a:xfrm>
            <a:off x="5184396" y="-50371"/>
            <a:ext cx="7007604" cy="6958742"/>
          </a:xfrm>
          <a:prstGeom prst="rect">
            <a:avLst/>
          </a:prstGeom>
        </p:spPr>
      </p:pic>
      <p:pic>
        <p:nvPicPr>
          <p:cNvPr id="3" name="Picture 2" descr="Two men in costumes&#10;&#10;Description automatically generated">
            <a:extLst>
              <a:ext uri="{FF2B5EF4-FFF2-40B4-BE49-F238E27FC236}">
                <a16:creationId xmlns:a16="http://schemas.microsoft.com/office/drawing/2014/main" id="{CC3D61A5-5FFD-4E6E-944D-97490CBEE67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302" b="99811" l="4902" r="45425">
                        <a14:foregroundMark x1="35131" y1="9245" x2="32680" y2="8302"/>
                        <a14:foregroundMark x1="20915" y1="97925" x2="22059" y2="85660"/>
                        <a14:foregroundMark x1="37092" y1="99811" x2="33987" y2="98113"/>
                        <a14:backgroundMark x1="15523" y1="90377" x2="15523" y2="90377"/>
                        <a14:backgroundMark x1="27124" y1="92830" x2="27124" y2="92830"/>
                      </a14:backgroundRemoval>
                    </a14:imgEffect>
                    <a14:imgEffect>
                      <a14:sharpenSoften amount="25000"/>
                    </a14:imgEffect>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r="49322"/>
          <a:stretch/>
        </p:blipFill>
        <p:spPr>
          <a:xfrm>
            <a:off x="7229156" y="2718680"/>
            <a:ext cx="2451739" cy="4189691"/>
          </a:xfrm>
          <a:prstGeom prst="rect">
            <a:avLst/>
          </a:prstGeom>
        </p:spPr>
      </p:pic>
    </p:spTree>
    <p:extLst>
      <p:ext uri="{BB962C8B-B14F-4D97-AF65-F5344CB8AC3E}">
        <p14:creationId xmlns:p14="http://schemas.microsoft.com/office/powerpoint/2010/main" val="3740155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A45FEEF9-8B19-4F50-87BA-5BEF3A617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67AD57A4-0145-4503-ADAF-3B56CFD3AFCF}"/>
              </a:ext>
            </a:extLst>
          </p:cNvPr>
          <p:cNvSpPr>
            <a:spLocks noGrp="1"/>
          </p:cNvSpPr>
          <p:nvPr>
            <p:ph type="title"/>
          </p:nvPr>
        </p:nvSpPr>
        <p:spPr>
          <a:xfrm>
            <a:off x="887181" y="1098437"/>
            <a:ext cx="4298552" cy="1188720"/>
          </a:xfrm>
          <a:solidFill>
            <a:srgbClr val="FFFFFF"/>
          </a:solidFill>
          <a:ln>
            <a:solidFill>
              <a:srgbClr val="404040"/>
            </a:solidFill>
          </a:ln>
        </p:spPr>
        <p:txBody>
          <a:bodyPr>
            <a:normAutofit/>
          </a:bodyPr>
          <a:lstStyle/>
          <a:p>
            <a:r>
              <a:rPr lang="en-AU" sz="3600" dirty="0">
                <a:solidFill>
                  <a:srgbClr val="262626"/>
                </a:solidFill>
                <a:latin typeface="Century Schoolbook" panose="02040604050505020304" pitchFamily="18" charset="0"/>
              </a:rPr>
              <a:t>Charity</a:t>
            </a:r>
          </a:p>
        </p:txBody>
      </p:sp>
      <p:sp>
        <p:nvSpPr>
          <p:cNvPr id="4" name="Rectangle 1"/>
          <p:cNvSpPr>
            <a:spLocks noGrp="1" noChangeArrowheads="1"/>
          </p:cNvSpPr>
          <p:nvPr>
            <p:ph idx="1"/>
          </p:nvPr>
        </p:nvSpPr>
        <p:spPr bwMode="auto">
          <a:xfrm>
            <a:off x="798510" y="2548467"/>
            <a:ext cx="4542115" cy="41173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62500" lnSpcReduction="20000"/>
          </a:bodyPr>
          <a:lstStyle/>
          <a:p>
            <a:pPr marL="0" marR="0" lvl="0" indent="0" defTabSz="914400" rtl="0" eaLnBrk="0" fontAlgn="base" latinLnBrk="0" hangingPunct="0">
              <a:lnSpc>
                <a:spcPct val="120000"/>
              </a:lnSpc>
              <a:spcBef>
                <a:spcPct val="0"/>
              </a:spcBef>
              <a:spcAft>
                <a:spcPts val="600"/>
              </a:spcAft>
              <a:buClrTx/>
              <a:buSzTx/>
              <a:buFontTx/>
              <a:buNone/>
              <a:tabLst/>
            </a:pPr>
            <a:r>
              <a:rPr kumimoji="0" lang="en-US" altLang="en-US" sz="2400" b="0" i="0" u="none" strike="noStrike" cap="none" normalizeH="0" baseline="0" dirty="0">
                <a:ln>
                  <a:noFill/>
                </a:ln>
                <a:solidFill>
                  <a:srgbClr val="FFFFFF"/>
                </a:solidFill>
                <a:effectLst/>
                <a:latin typeface="Century Schoolbook" panose="02040604050505020304" pitchFamily="18" charset="0"/>
              </a:rPr>
              <a:t>“</a:t>
            </a:r>
            <a:r>
              <a:rPr kumimoji="0" lang="en-US" altLang="en-US" sz="2400" b="1" i="0" u="none" strike="noStrike" cap="none" normalizeH="0" baseline="0" dirty="0">
                <a:ln>
                  <a:noFill/>
                </a:ln>
                <a:solidFill>
                  <a:srgbClr val="FFFFFF"/>
                </a:solidFill>
                <a:effectLst/>
                <a:latin typeface="Century Schoolbook" panose="02040604050505020304" pitchFamily="18" charset="0"/>
              </a:rPr>
              <a:t>1. </a:t>
            </a:r>
            <a:r>
              <a:rPr kumimoji="0" lang="en-US" altLang="en-US" sz="2400" b="0" i="0" u="none" strike="noStrike" cap="none" normalizeH="0" baseline="0" dirty="0">
                <a:ln>
                  <a:noFill/>
                </a:ln>
                <a:solidFill>
                  <a:srgbClr val="FFFFFF"/>
                </a:solidFill>
                <a:effectLst/>
                <a:latin typeface="Century Schoolbook" panose="02040604050505020304" pitchFamily="18" charset="0"/>
              </a:rPr>
              <a:t>You should attempt to re-express your target’s position so clearly, vividly, and fairly that your target says, “Thanks, I wish I’d thought of putting it that way.”</a:t>
            </a:r>
          </a:p>
          <a:p>
            <a:pPr marL="0" marR="0" lvl="0" indent="0" defTabSz="914400" rtl="0" eaLnBrk="0" fontAlgn="base" latinLnBrk="0" hangingPunct="0">
              <a:lnSpc>
                <a:spcPct val="120000"/>
              </a:lnSpc>
              <a:spcBef>
                <a:spcPct val="0"/>
              </a:spcBef>
              <a:spcAft>
                <a:spcPts val="600"/>
              </a:spcAft>
              <a:buClrTx/>
              <a:buSzTx/>
              <a:buNone/>
              <a:tabLst/>
            </a:pPr>
            <a:r>
              <a:rPr kumimoji="0" lang="en-US" altLang="en-US" sz="2400" b="0" i="0" u="none" strike="noStrike" cap="none" normalizeH="0" baseline="0" dirty="0">
                <a:ln>
                  <a:noFill/>
                </a:ln>
                <a:solidFill>
                  <a:srgbClr val="FFFFFF"/>
                </a:solidFill>
                <a:effectLst/>
                <a:latin typeface="Century Schoolbook" panose="02040604050505020304" pitchFamily="18" charset="0"/>
              </a:rPr>
              <a:t> </a:t>
            </a:r>
          </a:p>
          <a:p>
            <a:pPr marL="0" marR="0" lvl="0" indent="0" defTabSz="914400" rtl="0" eaLnBrk="0" fontAlgn="base" latinLnBrk="0" hangingPunct="0">
              <a:lnSpc>
                <a:spcPct val="120000"/>
              </a:lnSpc>
              <a:spcBef>
                <a:spcPct val="0"/>
              </a:spcBef>
              <a:spcAft>
                <a:spcPts val="600"/>
              </a:spcAft>
              <a:buClrTx/>
              <a:buSzTx/>
              <a:buNone/>
              <a:tabLst/>
            </a:pPr>
            <a:r>
              <a:rPr lang="en-US" altLang="en-US" sz="2400" b="1" dirty="0">
                <a:solidFill>
                  <a:srgbClr val="FFFFFF"/>
                </a:solidFill>
                <a:latin typeface="Century Schoolbook" panose="02040604050505020304" pitchFamily="18" charset="0"/>
              </a:rPr>
              <a:t>2. </a:t>
            </a:r>
            <a:r>
              <a:rPr kumimoji="0" lang="en-US" altLang="en-US" sz="2400" b="0" i="0" u="none" strike="noStrike" cap="none" normalizeH="0" baseline="0" dirty="0">
                <a:ln>
                  <a:noFill/>
                </a:ln>
                <a:solidFill>
                  <a:srgbClr val="FFFFFF"/>
                </a:solidFill>
                <a:effectLst/>
                <a:latin typeface="Century Schoolbook" panose="02040604050505020304" pitchFamily="18" charset="0"/>
              </a:rPr>
              <a:t>You should list any points of agreement (especially if they are not matters of general or widespread agreement). </a:t>
            </a:r>
          </a:p>
          <a:p>
            <a:pPr marL="0" marR="0" lvl="0" indent="0" defTabSz="914400" rtl="0" eaLnBrk="0" fontAlgn="base" latinLnBrk="0" hangingPunct="0">
              <a:lnSpc>
                <a:spcPct val="120000"/>
              </a:lnSpc>
              <a:spcBef>
                <a:spcPct val="0"/>
              </a:spcBef>
              <a:spcAft>
                <a:spcPts val="600"/>
              </a:spcAft>
              <a:buClrTx/>
              <a:buSzTx/>
              <a:buFontTx/>
              <a:buAutoNum type="arabicPeriod" startAt="2"/>
              <a:tabLst/>
            </a:pPr>
            <a:endParaRPr kumimoji="0" lang="en-US" altLang="en-US" sz="2400" b="0" i="0" u="none" strike="noStrike" cap="none" normalizeH="0" baseline="0" dirty="0">
              <a:ln>
                <a:noFill/>
              </a:ln>
              <a:solidFill>
                <a:srgbClr val="FFFFFF"/>
              </a:solidFill>
              <a:effectLst/>
              <a:latin typeface="Century Schoolbook" panose="02040604050505020304" pitchFamily="18" charset="0"/>
            </a:endParaRPr>
          </a:p>
          <a:p>
            <a:pPr marL="0" marR="0" lvl="0" indent="0" defTabSz="914400" rtl="0" eaLnBrk="0" fontAlgn="base" latinLnBrk="0" hangingPunct="0">
              <a:lnSpc>
                <a:spcPct val="120000"/>
              </a:lnSpc>
              <a:spcBef>
                <a:spcPct val="0"/>
              </a:spcBef>
              <a:spcAft>
                <a:spcPts val="600"/>
              </a:spcAft>
              <a:buClrTx/>
              <a:buSzTx/>
              <a:buNone/>
              <a:tabLst/>
            </a:pPr>
            <a:r>
              <a:rPr lang="en-US" altLang="en-US" sz="2400" b="1" dirty="0">
                <a:solidFill>
                  <a:srgbClr val="FFFFFF"/>
                </a:solidFill>
                <a:latin typeface="Century Schoolbook" panose="02040604050505020304" pitchFamily="18" charset="0"/>
              </a:rPr>
              <a:t>3. </a:t>
            </a:r>
            <a:r>
              <a:rPr kumimoji="0" lang="en-US" altLang="en-US" sz="2400" b="0" i="0" u="none" strike="noStrike" cap="none" normalizeH="0" baseline="0" dirty="0">
                <a:ln>
                  <a:noFill/>
                </a:ln>
                <a:solidFill>
                  <a:srgbClr val="FFFFFF"/>
                </a:solidFill>
                <a:effectLst/>
                <a:latin typeface="Century Schoolbook" panose="02040604050505020304" pitchFamily="18" charset="0"/>
              </a:rPr>
              <a:t>You should mention anything you have learned from your target. </a:t>
            </a:r>
          </a:p>
          <a:p>
            <a:pPr marL="0" marR="0" lvl="0" indent="0" defTabSz="914400" rtl="0" eaLnBrk="0" fontAlgn="base" latinLnBrk="0" hangingPunct="0">
              <a:lnSpc>
                <a:spcPct val="120000"/>
              </a:lnSpc>
              <a:spcBef>
                <a:spcPct val="0"/>
              </a:spcBef>
              <a:spcAft>
                <a:spcPts val="600"/>
              </a:spcAft>
              <a:buClrTx/>
              <a:buSzTx/>
              <a:buFontTx/>
              <a:buAutoNum type="arabicPeriod" startAt="3"/>
              <a:tabLst/>
            </a:pPr>
            <a:endParaRPr kumimoji="0" lang="en-US" altLang="en-US" sz="2400" b="0" i="0" u="none" strike="noStrike" cap="none" normalizeH="0" baseline="0" dirty="0">
              <a:ln>
                <a:noFill/>
              </a:ln>
              <a:solidFill>
                <a:srgbClr val="FFFFFF"/>
              </a:solidFill>
              <a:effectLst/>
              <a:latin typeface="Century Schoolbook" panose="02040604050505020304" pitchFamily="18" charset="0"/>
            </a:endParaRPr>
          </a:p>
          <a:p>
            <a:pPr marL="0" marR="0" lvl="0" indent="0" defTabSz="914400" rtl="0" eaLnBrk="0" fontAlgn="base" latinLnBrk="0" hangingPunct="0">
              <a:lnSpc>
                <a:spcPct val="120000"/>
              </a:lnSpc>
              <a:spcBef>
                <a:spcPct val="0"/>
              </a:spcBef>
              <a:spcAft>
                <a:spcPts val="600"/>
              </a:spcAft>
              <a:buClrTx/>
              <a:buSzTx/>
              <a:buNone/>
              <a:tabLst/>
            </a:pPr>
            <a:r>
              <a:rPr lang="en-US" altLang="en-US" sz="2400" b="1" dirty="0">
                <a:solidFill>
                  <a:srgbClr val="FFFFFF"/>
                </a:solidFill>
                <a:latin typeface="Century Schoolbook" panose="02040604050505020304" pitchFamily="18" charset="0"/>
              </a:rPr>
              <a:t>4. </a:t>
            </a:r>
            <a:r>
              <a:rPr kumimoji="0" lang="en-US" altLang="en-US" sz="2400" b="0" i="0" u="none" strike="noStrike" cap="none" normalizeH="0" baseline="0" dirty="0">
                <a:ln>
                  <a:noFill/>
                </a:ln>
                <a:solidFill>
                  <a:srgbClr val="FFFFFF"/>
                </a:solidFill>
                <a:effectLst/>
                <a:latin typeface="Century Schoolbook" panose="02040604050505020304" pitchFamily="18" charset="0"/>
              </a:rPr>
              <a:t>Only then are you permitted to say so much as a word of rebuttal or criticism.” </a:t>
            </a:r>
          </a:p>
        </p:txBody>
      </p:sp>
      <p:sp>
        <p:nvSpPr>
          <p:cNvPr id="14" name="Rectangle 13">
            <a:extLst>
              <a:ext uri="{FF2B5EF4-FFF2-40B4-BE49-F238E27FC236}">
                <a16:creationId xmlns:a16="http://schemas.microsoft.com/office/drawing/2014/main" id="{301D7AAB-8CFF-4F30-85A8-5F4F452B1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20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4311" y="485803"/>
            <a:ext cx="2551862" cy="3346704"/>
          </a:xfrm>
          <a:prstGeom prst="rect">
            <a:avLst/>
          </a:prstGeom>
        </p:spPr>
      </p:pic>
      <p:sp>
        <p:nvSpPr>
          <p:cNvPr id="16" name="Rectangle 15">
            <a:extLst>
              <a:ext uri="{FF2B5EF4-FFF2-40B4-BE49-F238E27FC236}">
                <a16:creationId xmlns:a16="http://schemas.microsoft.com/office/drawing/2014/main" id="{2B03FB40-B0D9-49C9-9B0B-5209ED9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7212" y="321731"/>
            <a:ext cx="2111317" cy="206586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8" name="Rectangle 17">
            <a:extLst>
              <a:ext uri="{FF2B5EF4-FFF2-40B4-BE49-F238E27FC236}">
                <a16:creationId xmlns:a16="http://schemas.microsoft.com/office/drawing/2014/main" id="{2F68C431-D044-450C-B0E4-D443BD2EE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7212" y="2548467"/>
            <a:ext cx="2111317" cy="33527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040" y="2867716"/>
            <a:ext cx="1783661" cy="2716652"/>
          </a:xfrm>
          <a:prstGeom prst="rect">
            <a:avLst/>
          </a:prstGeom>
        </p:spPr>
      </p:pic>
      <p:sp>
        <p:nvSpPr>
          <p:cNvPr id="20" name="Rectangle 19">
            <a:extLst>
              <a:ext uri="{FF2B5EF4-FFF2-40B4-BE49-F238E27FC236}">
                <a16:creationId xmlns:a16="http://schemas.microsoft.com/office/drawing/2014/main" id="{AE392E42-8A30-4CF8-BF8C-CB1A22B24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7573" y="4157447"/>
            <a:ext cx="3206709" cy="2378820"/>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59886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4CEF-631A-494A-81C9-5395AC34D79E}"/>
              </a:ext>
            </a:extLst>
          </p:cNvPr>
          <p:cNvSpPr>
            <a:spLocks noGrp="1"/>
          </p:cNvSpPr>
          <p:nvPr>
            <p:ph type="title"/>
          </p:nvPr>
        </p:nvSpPr>
        <p:spPr/>
        <p:txBody>
          <a:bodyPr/>
          <a:lstStyle/>
          <a:p>
            <a:r>
              <a:rPr lang="en-AU" dirty="0"/>
              <a:t>Lesson 11.1:</a:t>
            </a:r>
          </a:p>
        </p:txBody>
      </p:sp>
      <p:sp>
        <p:nvSpPr>
          <p:cNvPr id="4" name="Text Placeholder 3">
            <a:extLst>
              <a:ext uri="{FF2B5EF4-FFF2-40B4-BE49-F238E27FC236}">
                <a16:creationId xmlns:a16="http://schemas.microsoft.com/office/drawing/2014/main" id="{64591D6C-E391-BE4A-BEE7-725B723EC5CE}"/>
              </a:ext>
            </a:extLst>
          </p:cNvPr>
          <p:cNvSpPr>
            <a:spLocks noGrp="1"/>
          </p:cNvSpPr>
          <p:nvPr>
            <p:ph type="body" idx="1"/>
          </p:nvPr>
        </p:nvSpPr>
        <p:spPr/>
        <p:txBody>
          <a:bodyPr/>
          <a:lstStyle/>
          <a:p>
            <a:r>
              <a:rPr lang="en-AU" dirty="0">
                <a:solidFill>
                  <a:srgbClr val="FF0000"/>
                </a:solidFill>
              </a:rPr>
              <a:t>Intellectual humility and cognitive biases</a:t>
            </a:r>
          </a:p>
        </p:txBody>
      </p:sp>
    </p:spTree>
    <p:extLst>
      <p:ext uri="{BB962C8B-B14F-4D97-AF65-F5344CB8AC3E}">
        <p14:creationId xmlns:p14="http://schemas.microsoft.com/office/powerpoint/2010/main" val="3741368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a:xfrm>
            <a:off x="640080" y="2530227"/>
            <a:ext cx="3401568" cy="1495794"/>
          </a:xfrm>
          <a:noFill/>
          <a:ln>
            <a:solidFill>
              <a:srgbClr val="FFFFFF"/>
            </a:solidFill>
          </a:ln>
        </p:spPr>
        <p:txBody>
          <a:bodyPr>
            <a:normAutofit fontScale="90000"/>
          </a:bodyPr>
          <a:lstStyle/>
          <a:p>
            <a:r>
              <a:rPr lang="de-DE" sz="2600" b="1" dirty="0">
                <a:solidFill>
                  <a:srgbClr val="FFFFFF"/>
                </a:solidFill>
                <a:latin typeface="Century Schoolbook" panose="02040604050505020304" pitchFamily="18" charset="0"/>
              </a:rPr>
              <a:t>Building your argument: </a:t>
            </a:r>
            <a:r>
              <a:rPr lang="de-DE" sz="2600" dirty="0">
                <a:solidFill>
                  <a:srgbClr val="FFFFFF"/>
                </a:solidFill>
                <a:latin typeface="Century Schoolbook" panose="02040604050505020304" pitchFamily="18" charset="0"/>
              </a:rPr>
              <a:t>Where do you stand?</a:t>
            </a:r>
            <a:endParaRPr lang="en-AU" sz="2600" dirty="0">
              <a:solidFill>
                <a:srgbClr val="FFFFFF"/>
              </a:solidFill>
              <a:latin typeface="Century Schoolbook" panose="02040604050505020304" pitchFamily="18" charset="0"/>
            </a:endParaRP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 name="Rounded Rectangle 3">
            <a:extLst>
              <a:ext uri="{FF2B5EF4-FFF2-40B4-BE49-F238E27FC236}">
                <a16:creationId xmlns:a16="http://schemas.microsoft.com/office/drawing/2014/main" id="{9242A777-8228-32B6-9D44-5ADA45B4674A}"/>
              </a:ext>
            </a:extLst>
          </p:cNvPr>
          <p:cNvSpPr/>
          <p:nvPr/>
        </p:nvSpPr>
        <p:spPr>
          <a:xfrm>
            <a:off x="5400357" y="149188"/>
            <a:ext cx="6151562" cy="1191474"/>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6" name="Rectangle 5" descr="Question mark">
            <a:extLst>
              <a:ext uri="{FF2B5EF4-FFF2-40B4-BE49-F238E27FC236}">
                <a16:creationId xmlns:a16="http://schemas.microsoft.com/office/drawing/2014/main" id="{95BE30FF-F658-6307-EAA8-457D26598BBF}"/>
              </a:ext>
            </a:extLst>
          </p:cNvPr>
          <p:cNvSpPr/>
          <p:nvPr/>
        </p:nvSpPr>
        <p:spPr>
          <a:xfrm>
            <a:off x="5760777" y="417270"/>
            <a:ext cx="655951" cy="65531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Freeform 6">
            <a:extLst>
              <a:ext uri="{FF2B5EF4-FFF2-40B4-BE49-F238E27FC236}">
                <a16:creationId xmlns:a16="http://schemas.microsoft.com/office/drawing/2014/main" id="{B111857F-827A-6E1A-C45E-F94330BA4F9F}"/>
              </a:ext>
            </a:extLst>
          </p:cNvPr>
          <p:cNvSpPr/>
          <p:nvPr/>
        </p:nvSpPr>
        <p:spPr>
          <a:xfrm>
            <a:off x="6777150" y="149188"/>
            <a:ext cx="4753566" cy="1228707"/>
          </a:xfrm>
          <a:custGeom>
            <a:avLst/>
            <a:gdLst>
              <a:gd name="connsiteX0" fmla="*/ 0 w 4753566"/>
              <a:gd name="connsiteY0" fmla="*/ 0 h 1228707"/>
              <a:gd name="connsiteX1" fmla="*/ 4753566 w 4753566"/>
              <a:gd name="connsiteY1" fmla="*/ 0 h 1228707"/>
              <a:gd name="connsiteX2" fmla="*/ 4753566 w 4753566"/>
              <a:gd name="connsiteY2" fmla="*/ 1228707 h 1228707"/>
              <a:gd name="connsiteX3" fmla="*/ 0 w 4753566"/>
              <a:gd name="connsiteY3" fmla="*/ 1228707 h 1228707"/>
              <a:gd name="connsiteX4" fmla="*/ 0 w 4753566"/>
              <a:gd name="connsiteY4" fmla="*/ 0 h 122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566" h="1228707">
                <a:moveTo>
                  <a:pt x="0" y="0"/>
                </a:moveTo>
                <a:lnTo>
                  <a:pt x="4753566" y="0"/>
                </a:lnTo>
                <a:lnTo>
                  <a:pt x="4753566" y="1228707"/>
                </a:lnTo>
                <a:lnTo>
                  <a:pt x="0" y="1228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0038" tIns="130038" rIns="130038" bIns="130038" numCol="1" spcCol="1270" anchor="ctr" anchorCtr="0">
            <a:noAutofit/>
          </a:bodyPr>
          <a:lstStyle/>
          <a:p>
            <a:pPr marL="0" lvl="0" indent="0" algn="l" defTabSz="800100">
              <a:lnSpc>
                <a:spcPct val="100000"/>
              </a:lnSpc>
              <a:spcBef>
                <a:spcPct val="0"/>
              </a:spcBef>
              <a:spcAft>
                <a:spcPct val="35000"/>
              </a:spcAft>
              <a:buNone/>
            </a:pPr>
            <a:r>
              <a:rPr lang="de-DE" sz="1800" b="1" kern="1200" dirty="0"/>
              <a:t>Beware! </a:t>
            </a:r>
          </a:p>
          <a:p>
            <a:pPr marL="0" lvl="0" indent="0" algn="l" defTabSz="800100">
              <a:lnSpc>
                <a:spcPct val="100000"/>
              </a:lnSpc>
              <a:spcBef>
                <a:spcPct val="0"/>
              </a:spcBef>
              <a:spcAft>
                <a:spcPct val="35000"/>
              </a:spcAft>
              <a:buNone/>
            </a:pPr>
            <a:r>
              <a:rPr lang="de-DE" sz="1400" kern="1200" dirty="0"/>
              <a:t>Implicit assumptions and biases can corrupt our judgment and decision-making in various ways. </a:t>
            </a:r>
            <a:endParaRPr lang="en-US" sz="1400" kern="1200" dirty="0"/>
          </a:p>
        </p:txBody>
      </p:sp>
      <p:sp>
        <p:nvSpPr>
          <p:cNvPr id="8" name="Rounded Rectangle 7">
            <a:extLst>
              <a:ext uri="{FF2B5EF4-FFF2-40B4-BE49-F238E27FC236}">
                <a16:creationId xmlns:a16="http://schemas.microsoft.com/office/drawing/2014/main" id="{45092CB3-D98C-258B-9552-50AA76FF69CE}"/>
              </a:ext>
            </a:extLst>
          </p:cNvPr>
          <p:cNvSpPr/>
          <p:nvPr/>
        </p:nvSpPr>
        <p:spPr>
          <a:xfrm>
            <a:off x="5400357" y="1685073"/>
            <a:ext cx="6151562" cy="1191474"/>
          </a:xfrm>
          <a:prstGeom prst="roundRect">
            <a:avLst>
              <a:gd name="adj" fmla="val 1000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0" name="Rectangle 9" descr="Aspiration">
            <a:extLst>
              <a:ext uri="{FF2B5EF4-FFF2-40B4-BE49-F238E27FC236}">
                <a16:creationId xmlns:a16="http://schemas.microsoft.com/office/drawing/2014/main" id="{B81F3E32-C2D2-7BA5-C196-4216ECD09642}"/>
              </a:ext>
            </a:extLst>
          </p:cNvPr>
          <p:cNvSpPr/>
          <p:nvPr/>
        </p:nvSpPr>
        <p:spPr>
          <a:xfrm>
            <a:off x="5760777" y="1953155"/>
            <a:ext cx="655951" cy="65531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2" name="Freeform 11">
            <a:extLst>
              <a:ext uri="{FF2B5EF4-FFF2-40B4-BE49-F238E27FC236}">
                <a16:creationId xmlns:a16="http://schemas.microsoft.com/office/drawing/2014/main" id="{6354DD20-D1A8-5F0B-3C85-70CC71289C5A}"/>
              </a:ext>
            </a:extLst>
          </p:cNvPr>
          <p:cNvSpPr/>
          <p:nvPr/>
        </p:nvSpPr>
        <p:spPr>
          <a:xfrm>
            <a:off x="6777150" y="1685073"/>
            <a:ext cx="2768203" cy="1228707"/>
          </a:xfrm>
          <a:custGeom>
            <a:avLst/>
            <a:gdLst>
              <a:gd name="connsiteX0" fmla="*/ 0 w 2768203"/>
              <a:gd name="connsiteY0" fmla="*/ 0 h 1228707"/>
              <a:gd name="connsiteX1" fmla="*/ 2768203 w 2768203"/>
              <a:gd name="connsiteY1" fmla="*/ 0 h 1228707"/>
              <a:gd name="connsiteX2" fmla="*/ 2768203 w 2768203"/>
              <a:gd name="connsiteY2" fmla="*/ 1228707 h 1228707"/>
              <a:gd name="connsiteX3" fmla="*/ 0 w 2768203"/>
              <a:gd name="connsiteY3" fmla="*/ 1228707 h 1228707"/>
              <a:gd name="connsiteX4" fmla="*/ 0 w 2768203"/>
              <a:gd name="connsiteY4" fmla="*/ 0 h 122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203" h="1228707">
                <a:moveTo>
                  <a:pt x="0" y="0"/>
                </a:moveTo>
                <a:lnTo>
                  <a:pt x="2768203" y="0"/>
                </a:lnTo>
                <a:lnTo>
                  <a:pt x="2768203" y="1228707"/>
                </a:lnTo>
                <a:lnTo>
                  <a:pt x="0" y="1228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0038" tIns="130038" rIns="130038" bIns="130038" numCol="1" spcCol="1270" anchor="ctr" anchorCtr="0">
            <a:noAutofit/>
          </a:bodyPr>
          <a:lstStyle/>
          <a:p>
            <a:pPr marL="0" lvl="0" indent="0" algn="l" defTabSz="800100">
              <a:lnSpc>
                <a:spcPct val="100000"/>
              </a:lnSpc>
              <a:spcBef>
                <a:spcPct val="0"/>
              </a:spcBef>
              <a:spcAft>
                <a:spcPct val="35000"/>
              </a:spcAft>
              <a:buNone/>
            </a:pPr>
            <a:r>
              <a:rPr lang="de-DE" sz="1800" b="1" i="1" kern="1200" dirty="0"/>
              <a:t>What</a:t>
            </a:r>
            <a:r>
              <a:rPr lang="de-DE" sz="1800" b="1" kern="1200" dirty="0"/>
              <a:t> do you think? </a:t>
            </a:r>
          </a:p>
          <a:p>
            <a:pPr marL="0" lvl="0" indent="0" algn="l" defTabSz="800100">
              <a:lnSpc>
                <a:spcPct val="100000"/>
              </a:lnSpc>
              <a:spcBef>
                <a:spcPct val="0"/>
              </a:spcBef>
              <a:spcAft>
                <a:spcPct val="35000"/>
              </a:spcAft>
              <a:buNone/>
            </a:pPr>
            <a:r>
              <a:rPr lang="de-DE" sz="1400" kern="1200" dirty="0"/>
              <a:t>Try to make it explicit.</a:t>
            </a:r>
            <a:endParaRPr lang="en-US" sz="1400" kern="1200" dirty="0"/>
          </a:p>
        </p:txBody>
      </p:sp>
      <p:sp>
        <p:nvSpPr>
          <p:cNvPr id="13" name="Freeform 12">
            <a:extLst>
              <a:ext uri="{FF2B5EF4-FFF2-40B4-BE49-F238E27FC236}">
                <a16:creationId xmlns:a16="http://schemas.microsoft.com/office/drawing/2014/main" id="{97927AC3-1A78-02C8-D9E5-4224B6CD7B43}"/>
              </a:ext>
            </a:extLst>
          </p:cNvPr>
          <p:cNvSpPr/>
          <p:nvPr/>
        </p:nvSpPr>
        <p:spPr>
          <a:xfrm>
            <a:off x="9545353" y="1685073"/>
            <a:ext cx="1985363" cy="1191474"/>
          </a:xfrm>
          <a:custGeom>
            <a:avLst/>
            <a:gdLst>
              <a:gd name="connsiteX0" fmla="*/ 0 w 1985363"/>
              <a:gd name="connsiteY0" fmla="*/ 0 h 1191474"/>
              <a:gd name="connsiteX1" fmla="*/ 1985363 w 1985363"/>
              <a:gd name="connsiteY1" fmla="*/ 0 h 1191474"/>
              <a:gd name="connsiteX2" fmla="*/ 1985363 w 1985363"/>
              <a:gd name="connsiteY2" fmla="*/ 1191474 h 1191474"/>
              <a:gd name="connsiteX3" fmla="*/ 0 w 1985363"/>
              <a:gd name="connsiteY3" fmla="*/ 1191474 h 1191474"/>
              <a:gd name="connsiteX4" fmla="*/ 0 w 1985363"/>
              <a:gd name="connsiteY4" fmla="*/ 0 h 11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363" h="1191474">
                <a:moveTo>
                  <a:pt x="0" y="0"/>
                </a:moveTo>
                <a:lnTo>
                  <a:pt x="1985363" y="0"/>
                </a:lnTo>
                <a:lnTo>
                  <a:pt x="1985363" y="1191474"/>
                </a:lnTo>
                <a:lnTo>
                  <a:pt x="0" y="11914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6098" tIns="126098" rIns="126098" bIns="126098" numCol="1" spcCol="1270" anchor="ctr" anchorCtr="0">
            <a:noAutofit/>
          </a:bodyPr>
          <a:lstStyle/>
          <a:p>
            <a:pPr marL="0" lvl="0" indent="0" algn="l" defTabSz="488950">
              <a:lnSpc>
                <a:spcPct val="100000"/>
              </a:lnSpc>
              <a:spcBef>
                <a:spcPct val="0"/>
              </a:spcBef>
              <a:spcAft>
                <a:spcPct val="35000"/>
              </a:spcAft>
              <a:buNone/>
            </a:pPr>
            <a:r>
              <a:rPr lang="de-DE" sz="1200" i="1" kern="1200" dirty="0"/>
              <a:t>I </a:t>
            </a:r>
            <a:r>
              <a:rPr lang="de-DE" sz="1200" i="1" kern="1200" dirty="0" err="1"/>
              <a:t>have</a:t>
            </a:r>
            <a:r>
              <a:rPr lang="de-DE" sz="1200" i="1" kern="1200" dirty="0"/>
              <a:t> a </a:t>
            </a:r>
            <a:r>
              <a:rPr lang="de-DE" sz="1200" i="1" kern="1200" dirty="0" err="1"/>
              <a:t>bad</a:t>
            </a:r>
            <a:r>
              <a:rPr lang="de-DE" sz="1200" i="1" kern="1200" dirty="0"/>
              <a:t> </a:t>
            </a:r>
            <a:r>
              <a:rPr lang="de-DE" sz="1200" i="1" kern="1200" dirty="0" err="1"/>
              <a:t>feeling</a:t>
            </a:r>
            <a:r>
              <a:rPr lang="de-DE" sz="1200" i="1" kern="1200" dirty="0"/>
              <a:t> </a:t>
            </a:r>
            <a:r>
              <a:rPr lang="de-DE" sz="1200" i="1" kern="1200" dirty="0" err="1"/>
              <a:t>about</a:t>
            </a:r>
            <a:r>
              <a:rPr lang="de-DE" sz="1200" i="1" kern="1200" dirty="0"/>
              <a:t> </a:t>
            </a:r>
            <a:r>
              <a:rPr lang="de-DE" sz="1200" i="1" kern="1200" dirty="0" err="1"/>
              <a:t>the</a:t>
            </a:r>
            <a:r>
              <a:rPr lang="de-DE" sz="1200" i="1" kern="1200" dirty="0"/>
              <a:t> </a:t>
            </a:r>
            <a:r>
              <a:rPr lang="de-DE" sz="1200" i="1" kern="1200" dirty="0" err="1"/>
              <a:t>exam</a:t>
            </a:r>
            <a:r>
              <a:rPr lang="de-DE" sz="1200" i="1" kern="1200" dirty="0"/>
              <a:t>. I </a:t>
            </a:r>
            <a:r>
              <a:rPr lang="de-DE" sz="1200" i="1" kern="1200" dirty="0" err="1"/>
              <a:t>don‘t</a:t>
            </a:r>
            <a:r>
              <a:rPr lang="de-DE" sz="1200" i="1" kern="1200" dirty="0"/>
              <a:t> </a:t>
            </a:r>
            <a:r>
              <a:rPr lang="de-DE" sz="1200" i="1" kern="1200" dirty="0" err="1"/>
              <a:t>think</a:t>
            </a:r>
            <a:r>
              <a:rPr lang="de-DE" sz="1200" i="1" kern="1200" dirty="0"/>
              <a:t> I </a:t>
            </a:r>
            <a:r>
              <a:rPr lang="de-DE" sz="1200" i="1" kern="1200" dirty="0" err="1"/>
              <a:t>did</a:t>
            </a:r>
            <a:r>
              <a:rPr lang="de-DE" sz="1200" i="1" kern="1200" dirty="0"/>
              <a:t> </a:t>
            </a:r>
            <a:r>
              <a:rPr lang="de-DE" sz="1200" i="1" kern="1200" dirty="0" err="1"/>
              <a:t>very</a:t>
            </a:r>
            <a:r>
              <a:rPr lang="de-DE" sz="1200" i="1" kern="1200" dirty="0"/>
              <a:t> </a:t>
            </a:r>
            <a:r>
              <a:rPr lang="de-DE" sz="1200" i="1" kern="1200" dirty="0" err="1"/>
              <a:t>well</a:t>
            </a:r>
            <a:r>
              <a:rPr lang="de-DE" sz="1200" i="1" kern="1200" dirty="0"/>
              <a:t>. </a:t>
            </a:r>
            <a:endParaRPr lang="en-US" sz="1200" kern="1200" dirty="0"/>
          </a:p>
        </p:txBody>
      </p:sp>
      <p:sp>
        <p:nvSpPr>
          <p:cNvPr id="14" name="Rounded Rectangle 13">
            <a:extLst>
              <a:ext uri="{FF2B5EF4-FFF2-40B4-BE49-F238E27FC236}">
                <a16:creationId xmlns:a16="http://schemas.microsoft.com/office/drawing/2014/main" id="{024AD6E7-0381-00CE-5A4A-FCE13B3708EB}"/>
              </a:ext>
            </a:extLst>
          </p:cNvPr>
          <p:cNvSpPr/>
          <p:nvPr/>
        </p:nvSpPr>
        <p:spPr>
          <a:xfrm>
            <a:off x="5400357" y="3220958"/>
            <a:ext cx="6151562" cy="1191474"/>
          </a:xfrm>
          <a:prstGeom prst="roundRect">
            <a:avLst>
              <a:gd name="adj" fmla="val 1000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5" name="Rectangle 14" descr="Head with Gears">
            <a:extLst>
              <a:ext uri="{FF2B5EF4-FFF2-40B4-BE49-F238E27FC236}">
                <a16:creationId xmlns:a16="http://schemas.microsoft.com/office/drawing/2014/main" id="{1392C0DF-C3C1-585E-88FD-B05D2171C592}"/>
              </a:ext>
            </a:extLst>
          </p:cNvPr>
          <p:cNvSpPr/>
          <p:nvPr/>
        </p:nvSpPr>
        <p:spPr>
          <a:xfrm>
            <a:off x="5760777" y="3489039"/>
            <a:ext cx="655951" cy="65531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6" name="Freeform 15">
            <a:extLst>
              <a:ext uri="{FF2B5EF4-FFF2-40B4-BE49-F238E27FC236}">
                <a16:creationId xmlns:a16="http://schemas.microsoft.com/office/drawing/2014/main" id="{06F73C40-B11C-8A2C-D174-F5C55C4BCE0B}"/>
              </a:ext>
            </a:extLst>
          </p:cNvPr>
          <p:cNvSpPr/>
          <p:nvPr/>
        </p:nvSpPr>
        <p:spPr>
          <a:xfrm>
            <a:off x="6777150" y="3220958"/>
            <a:ext cx="2768203" cy="1228707"/>
          </a:xfrm>
          <a:custGeom>
            <a:avLst/>
            <a:gdLst>
              <a:gd name="connsiteX0" fmla="*/ 0 w 2768203"/>
              <a:gd name="connsiteY0" fmla="*/ 0 h 1228707"/>
              <a:gd name="connsiteX1" fmla="*/ 2768203 w 2768203"/>
              <a:gd name="connsiteY1" fmla="*/ 0 h 1228707"/>
              <a:gd name="connsiteX2" fmla="*/ 2768203 w 2768203"/>
              <a:gd name="connsiteY2" fmla="*/ 1228707 h 1228707"/>
              <a:gd name="connsiteX3" fmla="*/ 0 w 2768203"/>
              <a:gd name="connsiteY3" fmla="*/ 1228707 h 1228707"/>
              <a:gd name="connsiteX4" fmla="*/ 0 w 2768203"/>
              <a:gd name="connsiteY4" fmla="*/ 0 h 122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203" h="1228707">
                <a:moveTo>
                  <a:pt x="0" y="0"/>
                </a:moveTo>
                <a:lnTo>
                  <a:pt x="2768203" y="0"/>
                </a:lnTo>
                <a:lnTo>
                  <a:pt x="2768203" y="1228707"/>
                </a:lnTo>
                <a:lnTo>
                  <a:pt x="0" y="1228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0038" tIns="130038" rIns="130038" bIns="130038" numCol="1" spcCol="1270" anchor="ctr" anchorCtr="0">
            <a:noAutofit/>
          </a:bodyPr>
          <a:lstStyle/>
          <a:p>
            <a:pPr marL="0" lvl="0" indent="0" algn="l" defTabSz="800100">
              <a:lnSpc>
                <a:spcPct val="100000"/>
              </a:lnSpc>
              <a:spcBef>
                <a:spcPct val="0"/>
              </a:spcBef>
              <a:spcAft>
                <a:spcPct val="35000"/>
              </a:spcAft>
              <a:buNone/>
            </a:pPr>
            <a:r>
              <a:rPr lang="de-DE" sz="1800" b="1" i="1" kern="1200" dirty="0"/>
              <a:t>Why </a:t>
            </a:r>
            <a:r>
              <a:rPr lang="de-DE" sz="1800" b="1" kern="1200" dirty="0"/>
              <a:t>do you think this? </a:t>
            </a:r>
          </a:p>
          <a:p>
            <a:pPr marL="0" lvl="0" indent="0" algn="l" defTabSz="800100">
              <a:lnSpc>
                <a:spcPct val="100000"/>
              </a:lnSpc>
              <a:spcBef>
                <a:spcPct val="0"/>
              </a:spcBef>
              <a:spcAft>
                <a:spcPct val="35000"/>
              </a:spcAft>
              <a:buNone/>
            </a:pPr>
            <a:r>
              <a:rPr lang="de-DE" sz="1400" kern="1200" dirty="0"/>
              <a:t>Is this a typical view for you to take, like a cognitive habit? Is it well founded?</a:t>
            </a:r>
            <a:endParaRPr lang="en-US" sz="1400" kern="1200" dirty="0"/>
          </a:p>
        </p:txBody>
      </p:sp>
      <p:sp>
        <p:nvSpPr>
          <p:cNvPr id="17" name="Freeform 16">
            <a:extLst>
              <a:ext uri="{FF2B5EF4-FFF2-40B4-BE49-F238E27FC236}">
                <a16:creationId xmlns:a16="http://schemas.microsoft.com/office/drawing/2014/main" id="{292C751C-2CD5-B8FD-D092-AB86C72C5AF1}"/>
              </a:ext>
            </a:extLst>
          </p:cNvPr>
          <p:cNvSpPr/>
          <p:nvPr/>
        </p:nvSpPr>
        <p:spPr>
          <a:xfrm>
            <a:off x="9545353" y="3220958"/>
            <a:ext cx="1985363" cy="1191474"/>
          </a:xfrm>
          <a:custGeom>
            <a:avLst/>
            <a:gdLst>
              <a:gd name="connsiteX0" fmla="*/ 0 w 1985363"/>
              <a:gd name="connsiteY0" fmla="*/ 0 h 1191474"/>
              <a:gd name="connsiteX1" fmla="*/ 1985363 w 1985363"/>
              <a:gd name="connsiteY1" fmla="*/ 0 h 1191474"/>
              <a:gd name="connsiteX2" fmla="*/ 1985363 w 1985363"/>
              <a:gd name="connsiteY2" fmla="*/ 1191474 h 1191474"/>
              <a:gd name="connsiteX3" fmla="*/ 0 w 1985363"/>
              <a:gd name="connsiteY3" fmla="*/ 1191474 h 1191474"/>
              <a:gd name="connsiteX4" fmla="*/ 0 w 1985363"/>
              <a:gd name="connsiteY4" fmla="*/ 0 h 11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363" h="1191474">
                <a:moveTo>
                  <a:pt x="0" y="0"/>
                </a:moveTo>
                <a:lnTo>
                  <a:pt x="1985363" y="0"/>
                </a:lnTo>
                <a:lnTo>
                  <a:pt x="1985363" y="1191474"/>
                </a:lnTo>
                <a:lnTo>
                  <a:pt x="0" y="11914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6098" tIns="126098" rIns="126098" bIns="126098" numCol="1" spcCol="1270" anchor="ctr" anchorCtr="0">
            <a:noAutofit/>
          </a:bodyPr>
          <a:lstStyle/>
          <a:p>
            <a:pPr marL="0" lvl="0" indent="0" algn="l" defTabSz="488950">
              <a:lnSpc>
                <a:spcPct val="100000"/>
              </a:lnSpc>
              <a:spcBef>
                <a:spcPct val="0"/>
              </a:spcBef>
              <a:spcAft>
                <a:spcPct val="35000"/>
              </a:spcAft>
              <a:buNone/>
            </a:pPr>
            <a:r>
              <a:rPr lang="de-DE" sz="1200" i="1" kern="1200" dirty="0"/>
              <a:t>Well, I did study and I was able to answer all of the questions. And I do tend to think I did badly and then my marks are ok.</a:t>
            </a:r>
            <a:endParaRPr lang="en-US" sz="1200" kern="1200" dirty="0"/>
          </a:p>
        </p:txBody>
      </p:sp>
      <p:sp>
        <p:nvSpPr>
          <p:cNvPr id="18" name="Rounded Rectangle 17">
            <a:extLst>
              <a:ext uri="{FF2B5EF4-FFF2-40B4-BE49-F238E27FC236}">
                <a16:creationId xmlns:a16="http://schemas.microsoft.com/office/drawing/2014/main" id="{E8B01AC5-CCFF-7B07-143B-F90B9A2FF92A}"/>
              </a:ext>
            </a:extLst>
          </p:cNvPr>
          <p:cNvSpPr/>
          <p:nvPr/>
        </p:nvSpPr>
        <p:spPr>
          <a:xfrm>
            <a:off x="5400357" y="4756842"/>
            <a:ext cx="6151562" cy="1650215"/>
          </a:xfrm>
          <a:prstGeom prst="roundRect">
            <a:avLst>
              <a:gd name="adj" fmla="val 1000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9" name="Rectangle 18" descr="Climbing">
            <a:extLst>
              <a:ext uri="{FF2B5EF4-FFF2-40B4-BE49-F238E27FC236}">
                <a16:creationId xmlns:a16="http://schemas.microsoft.com/office/drawing/2014/main" id="{0BE2A03E-61FC-C07A-AC61-1727933B01C1}"/>
              </a:ext>
            </a:extLst>
          </p:cNvPr>
          <p:cNvSpPr/>
          <p:nvPr/>
        </p:nvSpPr>
        <p:spPr>
          <a:xfrm>
            <a:off x="5760777" y="5254295"/>
            <a:ext cx="655951" cy="65531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0" name="Freeform 19">
            <a:extLst>
              <a:ext uri="{FF2B5EF4-FFF2-40B4-BE49-F238E27FC236}">
                <a16:creationId xmlns:a16="http://schemas.microsoft.com/office/drawing/2014/main" id="{771A0306-A474-1353-A1C9-061383FA02EE}"/>
              </a:ext>
            </a:extLst>
          </p:cNvPr>
          <p:cNvSpPr/>
          <p:nvPr/>
        </p:nvSpPr>
        <p:spPr>
          <a:xfrm>
            <a:off x="6777150" y="4986213"/>
            <a:ext cx="2768203" cy="1228707"/>
          </a:xfrm>
          <a:custGeom>
            <a:avLst/>
            <a:gdLst>
              <a:gd name="connsiteX0" fmla="*/ 0 w 2768203"/>
              <a:gd name="connsiteY0" fmla="*/ 0 h 1228707"/>
              <a:gd name="connsiteX1" fmla="*/ 2768203 w 2768203"/>
              <a:gd name="connsiteY1" fmla="*/ 0 h 1228707"/>
              <a:gd name="connsiteX2" fmla="*/ 2768203 w 2768203"/>
              <a:gd name="connsiteY2" fmla="*/ 1228707 h 1228707"/>
              <a:gd name="connsiteX3" fmla="*/ 0 w 2768203"/>
              <a:gd name="connsiteY3" fmla="*/ 1228707 h 1228707"/>
              <a:gd name="connsiteX4" fmla="*/ 0 w 2768203"/>
              <a:gd name="connsiteY4" fmla="*/ 0 h 122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203" h="1228707">
                <a:moveTo>
                  <a:pt x="0" y="0"/>
                </a:moveTo>
                <a:lnTo>
                  <a:pt x="2768203" y="0"/>
                </a:lnTo>
                <a:lnTo>
                  <a:pt x="2768203" y="1228707"/>
                </a:lnTo>
                <a:lnTo>
                  <a:pt x="0" y="1228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0038" tIns="130038" rIns="130038" bIns="130038" numCol="1" spcCol="1270" anchor="ctr" anchorCtr="0">
            <a:noAutofit/>
          </a:bodyPr>
          <a:lstStyle/>
          <a:p>
            <a:pPr marL="0" lvl="0" indent="0" algn="l" defTabSz="800100">
              <a:lnSpc>
                <a:spcPct val="100000"/>
              </a:lnSpc>
              <a:spcBef>
                <a:spcPct val="0"/>
              </a:spcBef>
              <a:spcAft>
                <a:spcPct val="35000"/>
              </a:spcAft>
              <a:buNone/>
            </a:pPr>
            <a:r>
              <a:rPr lang="de-DE" sz="1800" b="1" kern="1200" dirty="0"/>
              <a:t>What would make you </a:t>
            </a:r>
            <a:r>
              <a:rPr lang="de-DE" sz="1800" b="1" i="1" kern="1200" dirty="0"/>
              <a:t>change your mind</a:t>
            </a:r>
            <a:r>
              <a:rPr lang="de-DE" sz="1800" b="1" kern="1200" dirty="0"/>
              <a:t>?</a:t>
            </a:r>
          </a:p>
          <a:p>
            <a:pPr marL="0" lvl="0" indent="0" algn="l" defTabSz="800100">
              <a:lnSpc>
                <a:spcPct val="100000"/>
              </a:lnSpc>
              <a:spcBef>
                <a:spcPct val="0"/>
              </a:spcBef>
              <a:spcAft>
                <a:spcPct val="35000"/>
              </a:spcAft>
              <a:buNone/>
            </a:pPr>
            <a:r>
              <a:rPr lang="de-DE" sz="1400" kern="1200" dirty="0"/>
              <a:t>Can‘t think of anything? Might be an indication </a:t>
            </a:r>
            <a:r>
              <a:rPr lang="de-DE" sz="1400" kern="1200" dirty="0" err="1"/>
              <a:t>that</a:t>
            </a:r>
            <a:r>
              <a:rPr lang="de-DE" sz="1400" kern="1200" dirty="0"/>
              <a:t> </a:t>
            </a:r>
            <a:r>
              <a:rPr lang="de-DE" sz="1400" kern="1200" dirty="0" err="1"/>
              <a:t>you</a:t>
            </a:r>
            <a:r>
              <a:rPr lang="de-DE" sz="1400" kern="1200" dirty="0"/>
              <a:t> </a:t>
            </a:r>
            <a:r>
              <a:rPr lang="de-DE" sz="1400" kern="1200" dirty="0" err="1"/>
              <a:t>don‘t</a:t>
            </a:r>
            <a:r>
              <a:rPr lang="de-DE" sz="1400" kern="1200" dirty="0"/>
              <a:t> </a:t>
            </a:r>
            <a:r>
              <a:rPr lang="de-DE" sz="1400" kern="1200" dirty="0" err="1"/>
              <a:t>have</a:t>
            </a:r>
            <a:r>
              <a:rPr lang="de-DE" sz="1400" kern="1200" dirty="0"/>
              <a:t> such </a:t>
            </a:r>
            <a:r>
              <a:rPr lang="de-DE" sz="1400" kern="1200" dirty="0" err="1"/>
              <a:t>good</a:t>
            </a:r>
            <a:r>
              <a:rPr lang="de-DE" sz="1400" kern="1200" dirty="0"/>
              <a:t> </a:t>
            </a:r>
            <a:r>
              <a:rPr lang="de-DE" sz="1400" kern="1200" dirty="0" err="1"/>
              <a:t>reasons</a:t>
            </a:r>
            <a:r>
              <a:rPr lang="de-DE" sz="1400" kern="1200" dirty="0"/>
              <a:t>!</a:t>
            </a:r>
            <a:endParaRPr lang="en-US" sz="1400" kern="1200" dirty="0"/>
          </a:p>
        </p:txBody>
      </p:sp>
      <p:sp>
        <p:nvSpPr>
          <p:cNvPr id="21" name="Freeform 20">
            <a:extLst>
              <a:ext uri="{FF2B5EF4-FFF2-40B4-BE49-F238E27FC236}">
                <a16:creationId xmlns:a16="http://schemas.microsoft.com/office/drawing/2014/main" id="{332B95D4-7050-AD04-E3FE-DEB50CF0024E}"/>
              </a:ext>
            </a:extLst>
          </p:cNvPr>
          <p:cNvSpPr/>
          <p:nvPr/>
        </p:nvSpPr>
        <p:spPr>
          <a:xfrm>
            <a:off x="9545353" y="4986213"/>
            <a:ext cx="1985363" cy="1191474"/>
          </a:xfrm>
          <a:custGeom>
            <a:avLst/>
            <a:gdLst>
              <a:gd name="connsiteX0" fmla="*/ 0 w 1985363"/>
              <a:gd name="connsiteY0" fmla="*/ 0 h 1191474"/>
              <a:gd name="connsiteX1" fmla="*/ 1985363 w 1985363"/>
              <a:gd name="connsiteY1" fmla="*/ 0 h 1191474"/>
              <a:gd name="connsiteX2" fmla="*/ 1985363 w 1985363"/>
              <a:gd name="connsiteY2" fmla="*/ 1191474 h 1191474"/>
              <a:gd name="connsiteX3" fmla="*/ 0 w 1985363"/>
              <a:gd name="connsiteY3" fmla="*/ 1191474 h 1191474"/>
              <a:gd name="connsiteX4" fmla="*/ 0 w 1985363"/>
              <a:gd name="connsiteY4" fmla="*/ 0 h 11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363" h="1191474">
                <a:moveTo>
                  <a:pt x="0" y="0"/>
                </a:moveTo>
                <a:lnTo>
                  <a:pt x="1985363" y="0"/>
                </a:lnTo>
                <a:lnTo>
                  <a:pt x="1985363" y="1191474"/>
                </a:lnTo>
                <a:lnTo>
                  <a:pt x="0" y="11914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6098" tIns="126098" rIns="126098" bIns="126098" numCol="1" spcCol="1270" anchor="t" anchorCtr="0">
            <a:noAutofit/>
          </a:bodyPr>
          <a:lstStyle/>
          <a:p>
            <a:pPr marL="0" lvl="0" indent="0" algn="l" defTabSz="488950">
              <a:lnSpc>
                <a:spcPct val="100000"/>
              </a:lnSpc>
              <a:spcBef>
                <a:spcPct val="0"/>
              </a:spcBef>
              <a:spcAft>
                <a:spcPct val="35000"/>
              </a:spcAft>
              <a:buNone/>
            </a:pPr>
            <a:r>
              <a:rPr lang="de-DE" sz="1200" i="1" kern="1200" dirty="0"/>
              <a:t>Hm.... Given the evidence so far, I should probably stop worrying!</a:t>
            </a:r>
            <a:endParaRPr lang="en-US" sz="1200" kern="1200" dirty="0"/>
          </a:p>
        </p:txBody>
      </p:sp>
    </p:spTree>
    <p:extLst>
      <p:ext uri="{BB962C8B-B14F-4D97-AF65-F5344CB8AC3E}">
        <p14:creationId xmlns:p14="http://schemas.microsoft.com/office/powerpoint/2010/main" val="2746483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6" grpId="0"/>
      <p:bldP spid="17" grpId="0"/>
      <p:bldP spid="20"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umbrella, room, sign&#10;&#10;Description automatically generated">
            <a:extLst>
              <a:ext uri="{FF2B5EF4-FFF2-40B4-BE49-F238E27FC236}">
                <a16:creationId xmlns:a16="http://schemas.microsoft.com/office/drawing/2014/main" id="{1BCC9EF4-669A-4A02-950F-C0F22844EC72}"/>
              </a:ext>
            </a:extLst>
          </p:cNvPr>
          <p:cNvPicPr>
            <a:picLocks noChangeAspect="1"/>
          </p:cNvPicPr>
          <p:nvPr/>
        </p:nvPicPr>
        <p:blipFill rotWithShape="1">
          <a:blip r:embed="rId3">
            <a:extLst>
              <a:ext uri="{28A0092B-C50C-407E-A947-70E740481C1C}">
                <a14:useLocalDpi xmlns:a14="http://schemas.microsoft.com/office/drawing/2010/main" val="0"/>
              </a:ext>
            </a:extLst>
          </a:blip>
          <a:srcRect l="35219" r="2956"/>
          <a:stretch/>
        </p:blipFill>
        <p:spPr>
          <a:xfrm>
            <a:off x="20" y="10"/>
            <a:ext cx="7537684" cy="6857990"/>
          </a:xfrm>
          <a:prstGeom prst="rect">
            <a:avLst/>
          </a:prstGeom>
        </p:spPr>
      </p:pic>
      <p:sp>
        <p:nvSpPr>
          <p:cNvPr id="2" name="Title 1"/>
          <p:cNvSpPr>
            <a:spLocks noGrp="1"/>
          </p:cNvSpPr>
          <p:nvPr>
            <p:ph type="title"/>
          </p:nvPr>
        </p:nvSpPr>
        <p:spPr>
          <a:xfrm>
            <a:off x="596330" y="2841380"/>
            <a:ext cx="6345065" cy="1188720"/>
          </a:xfrm>
          <a:solidFill>
            <a:schemeClr val="bg1">
              <a:alpha val="80000"/>
            </a:schemeClr>
          </a:solidFill>
        </p:spPr>
        <p:txBody>
          <a:bodyPr>
            <a:normAutofit/>
          </a:bodyPr>
          <a:lstStyle/>
          <a:p>
            <a:r>
              <a:rPr lang="en-AU" b="1" dirty="0"/>
              <a:t>Building your argument:</a:t>
            </a:r>
            <a:r>
              <a:rPr lang="en-AU" dirty="0"/>
              <a:t> Transparency</a:t>
            </a:r>
          </a:p>
        </p:txBody>
      </p:sp>
      <p:sp>
        <p:nvSpPr>
          <p:cNvPr id="11" name="Rectangle 10">
            <a:extLst>
              <a:ext uri="{FF2B5EF4-FFF2-40B4-BE49-F238E27FC236}">
                <a16:creationId xmlns:a16="http://schemas.microsoft.com/office/drawing/2014/main" id="{6D30FAEA-9AA7-48D9-92FC-10E00C132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Content Placeholder 2"/>
          <p:cNvSpPr>
            <a:spLocks noGrp="1"/>
          </p:cNvSpPr>
          <p:nvPr>
            <p:ph idx="1"/>
          </p:nvPr>
        </p:nvSpPr>
        <p:spPr>
          <a:xfrm>
            <a:off x="7763412" y="355600"/>
            <a:ext cx="4202879" cy="6515870"/>
          </a:xfrm>
        </p:spPr>
        <p:txBody>
          <a:bodyPr anchor="ctr">
            <a:normAutofit/>
          </a:bodyPr>
          <a:lstStyle/>
          <a:p>
            <a:pPr marL="0" indent="0">
              <a:lnSpc>
                <a:spcPct val="90000"/>
              </a:lnSpc>
              <a:buNone/>
            </a:pPr>
            <a:r>
              <a:rPr lang="de-DE" sz="2600" b="1" dirty="0">
                <a:solidFill>
                  <a:srgbClr val="FFFFFF"/>
                </a:solidFill>
                <a:latin typeface="Century Schoolbook" panose="02040604050505020304" pitchFamily="18" charset="0"/>
              </a:rPr>
              <a:t>Put your cards on the table!</a:t>
            </a:r>
            <a:endParaRPr lang="en-AU" sz="2600" b="1" dirty="0">
              <a:solidFill>
                <a:srgbClr val="FFFFFF"/>
              </a:solidFill>
              <a:latin typeface="Century Schoolbook" panose="02040604050505020304" pitchFamily="18" charset="0"/>
            </a:endParaRPr>
          </a:p>
          <a:p>
            <a:pPr marL="0" indent="0">
              <a:lnSpc>
                <a:spcPct val="90000"/>
              </a:lnSpc>
              <a:buNone/>
            </a:pPr>
            <a:r>
              <a:rPr lang="en-AU" sz="1500" dirty="0">
                <a:solidFill>
                  <a:srgbClr val="FFFFFF"/>
                </a:solidFill>
                <a:latin typeface="Century Schoolbook" panose="02040604050505020304" pitchFamily="18" charset="0"/>
              </a:rPr>
              <a:t>Use signposting and be explicit about your assumptions (including assumptions for the sake of argument).</a:t>
            </a:r>
          </a:p>
          <a:p>
            <a:pPr marL="228600" lvl="1" indent="0">
              <a:lnSpc>
                <a:spcPct val="90000"/>
              </a:lnSpc>
              <a:buNone/>
            </a:pPr>
            <a:r>
              <a:rPr lang="en-AU" sz="1500" dirty="0">
                <a:solidFill>
                  <a:srgbClr val="FFFFFF"/>
                </a:solidFill>
                <a:latin typeface="Century Schoolbook" panose="02040604050505020304" pitchFamily="18" charset="0"/>
              </a:rPr>
              <a:t>Embrace </a:t>
            </a:r>
            <a:r>
              <a:rPr lang="en-AU" sz="1500" b="1" dirty="0">
                <a:solidFill>
                  <a:srgbClr val="FFFFFF"/>
                </a:solidFill>
                <a:latin typeface="Century Schoolbook" panose="02040604050505020304" pitchFamily="18" charset="0"/>
              </a:rPr>
              <a:t>spoiler messages</a:t>
            </a:r>
            <a:r>
              <a:rPr lang="en-AU" sz="1500" dirty="0">
                <a:solidFill>
                  <a:srgbClr val="FFFFFF"/>
                </a:solidFill>
                <a:latin typeface="Century Schoolbook" panose="02040604050505020304" pitchFamily="18" charset="0"/>
              </a:rPr>
              <a:t>! If your audience knows from the beginning what you are arguing for, and how, then they can assess your argument as it unfolds.</a:t>
            </a:r>
          </a:p>
          <a:p>
            <a:pPr marL="0" indent="0">
              <a:lnSpc>
                <a:spcPct val="90000"/>
              </a:lnSpc>
              <a:buNone/>
            </a:pPr>
            <a:r>
              <a:rPr lang="de-DE" sz="1500" dirty="0" err="1">
                <a:solidFill>
                  <a:srgbClr val="FFFFFF"/>
                </a:solidFill>
                <a:latin typeface="Century Schoolbook" panose="02040604050505020304" pitchFamily="18" charset="0"/>
              </a:rPr>
              <a:t>Don‘t</a:t>
            </a:r>
            <a:r>
              <a:rPr lang="de-DE" sz="1500" dirty="0">
                <a:solidFill>
                  <a:srgbClr val="FFFFFF"/>
                </a:solidFill>
                <a:latin typeface="Century Schoolbook" panose="02040604050505020304" pitchFamily="18" charset="0"/>
              </a:rPr>
              <a:t> </a:t>
            </a:r>
            <a:r>
              <a:rPr lang="de-DE" sz="1500" dirty="0" err="1">
                <a:solidFill>
                  <a:srgbClr val="FFFFFF"/>
                </a:solidFill>
                <a:latin typeface="Century Schoolbook" panose="02040604050505020304" pitchFamily="18" charset="0"/>
              </a:rPr>
              <a:t>overstate</a:t>
            </a:r>
            <a:r>
              <a:rPr lang="de-DE" sz="1500" dirty="0">
                <a:solidFill>
                  <a:srgbClr val="FFFFFF"/>
                </a:solidFill>
                <a:latin typeface="Century Schoolbook" panose="02040604050505020304" pitchFamily="18" charset="0"/>
              </a:rPr>
              <a:t> your case. Be honest about how strong the evidence is in support of your premises </a:t>
            </a:r>
            <a:r>
              <a:rPr lang="en-AU" sz="1500" dirty="0">
                <a:solidFill>
                  <a:srgbClr val="FFFFFF"/>
                </a:solidFill>
                <a:latin typeface="Century Schoolbook" panose="02040604050505020304" pitchFamily="18" charset="0"/>
              </a:rPr>
              <a:t>(use references properly!)</a:t>
            </a:r>
            <a:r>
              <a:rPr lang="de-DE" sz="1500" dirty="0">
                <a:solidFill>
                  <a:srgbClr val="FFFFFF"/>
                </a:solidFill>
                <a:latin typeface="Century Schoolbook" panose="02040604050505020304" pitchFamily="18" charset="0"/>
              </a:rPr>
              <a:t> and how they support the conclusion.</a:t>
            </a:r>
            <a:endParaRPr lang="en-AU" sz="1500" dirty="0">
              <a:solidFill>
                <a:srgbClr val="FFFFFF"/>
              </a:solidFill>
              <a:latin typeface="Century Schoolbook" panose="02040604050505020304" pitchFamily="18" charset="0"/>
            </a:endParaRPr>
          </a:p>
          <a:p>
            <a:pPr marL="0" indent="0">
              <a:lnSpc>
                <a:spcPct val="90000"/>
              </a:lnSpc>
              <a:buNone/>
            </a:pPr>
            <a:r>
              <a:rPr lang="en-AU" sz="1500" dirty="0">
                <a:solidFill>
                  <a:srgbClr val="FFFFFF"/>
                </a:solidFill>
                <a:latin typeface="Century Schoolbook" panose="02040604050505020304" pitchFamily="18" charset="0"/>
              </a:rPr>
              <a:t>Acknowledge </a:t>
            </a:r>
            <a:r>
              <a:rPr lang="de-DE" sz="1500" dirty="0">
                <a:solidFill>
                  <a:srgbClr val="FFFFFF"/>
                </a:solidFill>
                <a:latin typeface="Century Schoolbook" panose="02040604050505020304" pitchFamily="18" charset="0"/>
              </a:rPr>
              <a:t>the limitations of your argument and any objections</a:t>
            </a:r>
            <a:endParaRPr lang="en-AU" sz="1500" dirty="0">
              <a:solidFill>
                <a:srgbClr val="FFFFFF"/>
              </a:solidFill>
              <a:latin typeface="Century Schoolbook" panose="02040604050505020304" pitchFamily="18" charset="0"/>
            </a:endParaRPr>
          </a:p>
          <a:p>
            <a:pPr marL="0" indent="0">
              <a:lnSpc>
                <a:spcPct val="90000"/>
              </a:lnSpc>
              <a:buNone/>
            </a:pPr>
            <a:r>
              <a:rPr lang="en-AU" sz="1500" dirty="0">
                <a:solidFill>
                  <a:srgbClr val="FFFFFF"/>
                </a:solidFill>
                <a:latin typeface="Century Schoolbook" panose="02040604050505020304" pitchFamily="18" charset="0"/>
              </a:rPr>
              <a:t>If relevant, be open about your background (any conflict of interest, personal motivation, bias?)</a:t>
            </a:r>
            <a:endParaRPr lang="en-AU" sz="1300" dirty="0">
              <a:solidFill>
                <a:srgbClr val="FFFFFF"/>
              </a:solidFill>
            </a:endParaRPr>
          </a:p>
          <a:p>
            <a:pPr>
              <a:lnSpc>
                <a:spcPct val="90000"/>
              </a:lnSpc>
            </a:pPr>
            <a:endParaRPr lang="en-AU" sz="1300" dirty="0">
              <a:solidFill>
                <a:srgbClr val="FFFFFF"/>
              </a:solidFill>
            </a:endParaRPr>
          </a:p>
        </p:txBody>
      </p:sp>
    </p:spTree>
    <p:extLst>
      <p:ext uri="{BB962C8B-B14F-4D97-AF65-F5344CB8AC3E}">
        <p14:creationId xmlns:p14="http://schemas.microsoft.com/office/powerpoint/2010/main" val="421340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sunglasses on a table&#10;&#10;Description automatically generated">
            <a:extLst>
              <a:ext uri="{FF2B5EF4-FFF2-40B4-BE49-F238E27FC236}">
                <a16:creationId xmlns:a16="http://schemas.microsoft.com/office/drawing/2014/main" id="{326DE6B5-FDE8-4B71-8A06-9D3979F96A22}"/>
              </a:ext>
            </a:extLst>
          </p:cNvPr>
          <p:cNvPicPr>
            <a:picLocks noChangeAspect="1"/>
          </p:cNvPicPr>
          <p:nvPr/>
        </p:nvPicPr>
        <p:blipFill rotWithShape="1">
          <a:blip r:embed="rId2">
            <a:extLst>
              <a:ext uri="{28A0092B-C50C-407E-A947-70E740481C1C}">
                <a14:useLocalDpi xmlns:a14="http://schemas.microsoft.com/office/drawing/2010/main" val="0"/>
              </a:ext>
            </a:extLst>
          </a:blip>
          <a:srcRect l="12267" r="15191" b="-1"/>
          <a:stretch/>
        </p:blipFill>
        <p:spPr>
          <a:xfrm>
            <a:off x="20" y="10"/>
            <a:ext cx="7537684" cy="6857990"/>
          </a:xfrm>
          <a:prstGeom prst="rect">
            <a:avLst/>
          </a:prstGeom>
        </p:spPr>
      </p:pic>
      <p:sp>
        <p:nvSpPr>
          <p:cNvPr id="2" name="Title 1"/>
          <p:cNvSpPr>
            <a:spLocks noGrp="1"/>
          </p:cNvSpPr>
          <p:nvPr>
            <p:ph type="title"/>
          </p:nvPr>
        </p:nvSpPr>
        <p:spPr>
          <a:xfrm>
            <a:off x="600689" y="973600"/>
            <a:ext cx="6336347" cy="1188720"/>
          </a:xfrm>
          <a:solidFill>
            <a:schemeClr val="bg1">
              <a:alpha val="80000"/>
            </a:schemeClr>
          </a:solidFill>
        </p:spPr>
        <p:txBody>
          <a:bodyPr>
            <a:normAutofit/>
          </a:bodyPr>
          <a:lstStyle/>
          <a:p>
            <a:r>
              <a:rPr lang="en-AU" b="1" dirty="0"/>
              <a:t>Building your argument: </a:t>
            </a:r>
            <a:r>
              <a:rPr lang="en-AU" dirty="0"/>
              <a:t>Clarity</a:t>
            </a:r>
          </a:p>
        </p:txBody>
      </p:sp>
      <p:sp>
        <p:nvSpPr>
          <p:cNvPr id="13" name="Rectangle 10">
            <a:extLst>
              <a:ext uri="{FF2B5EF4-FFF2-40B4-BE49-F238E27FC236}">
                <a16:creationId xmlns:a16="http://schemas.microsoft.com/office/drawing/2014/main" id="{6D30FAEA-9AA7-48D9-92FC-10E00C132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Content Placeholder 2"/>
          <p:cNvSpPr>
            <a:spLocks noGrp="1"/>
          </p:cNvSpPr>
          <p:nvPr>
            <p:ph idx="1"/>
          </p:nvPr>
        </p:nvSpPr>
        <p:spPr>
          <a:xfrm>
            <a:off x="7875356" y="973600"/>
            <a:ext cx="3978992" cy="4924280"/>
          </a:xfrm>
        </p:spPr>
        <p:txBody>
          <a:bodyPr anchor="ctr">
            <a:normAutofit/>
          </a:bodyPr>
          <a:lstStyle/>
          <a:p>
            <a:pPr marL="0" indent="0">
              <a:buNone/>
            </a:pPr>
            <a:r>
              <a:rPr lang="en-AU" sz="2000" b="1" dirty="0">
                <a:solidFill>
                  <a:srgbClr val="FFFFFF"/>
                </a:solidFill>
                <a:latin typeface="Century Schoolbook" panose="02040604050505020304" pitchFamily="18" charset="0"/>
              </a:rPr>
              <a:t>Aim to persuade through evidence and reasons.</a:t>
            </a:r>
          </a:p>
          <a:p>
            <a:endParaRPr lang="en-AU" dirty="0">
              <a:solidFill>
                <a:srgbClr val="FFFFFF"/>
              </a:solidFill>
              <a:latin typeface="Century Schoolbook" panose="02040604050505020304" pitchFamily="18" charset="0"/>
            </a:endParaRPr>
          </a:p>
          <a:p>
            <a:pPr marL="0" indent="0">
              <a:buNone/>
            </a:pPr>
            <a:r>
              <a:rPr lang="en-AU" dirty="0">
                <a:solidFill>
                  <a:srgbClr val="FFFFFF"/>
                </a:solidFill>
                <a:latin typeface="Century Schoolbook" panose="02040604050505020304" pitchFamily="18" charset="0"/>
              </a:rPr>
              <a:t>This is best achieved through simplicity and clarity (use simple clear language, minimize jargon, consider using argument maps or standardizing your argument).</a:t>
            </a:r>
          </a:p>
          <a:p>
            <a:pPr marL="0" indent="0">
              <a:buNone/>
            </a:pPr>
            <a:endParaRPr lang="en-AU" dirty="0">
              <a:solidFill>
                <a:srgbClr val="FFFFFF"/>
              </a:solidFill>
              <a:latin typeface="Century Schoolbook" panose="02040604050505020304" pitchFamily="18" charset="0"/>
            </a:endParaRPr>
          </a:p>
          <a:p>
            <a:pPr marL="0" indent="0">
              <a:buNone/>
            </a:pPr>
            <a:r>
              <a:rPr lang="en-AU" dirty="0">
                <a:solidFill>
                  <a:srgbClr val="FFFFFF"/>
                </a:solidFill>
                <a:latin typeface="Century Schoolbook" panose="02040604050505020304" pitchFamily="18" charset="0"/>
              </a:rPr>
              <a:t>Define your terms, avoid sloppy language and equivocation.</a:t>
            </a:r>
          </a:p>
          <a:p>
            <a:endParaRPr lang="en-AU" dirty="0">
              <a:solidFill>
                <a:srgbClr val="FFFFFF"/>
              </a:solidFill>
            </a:endParaRPr>
          </a:p>
        </p:txBody>
      </p:sp>
    </p:spTree>
    <p:extLst>
      <p:ext uri="{BB962C8B-B14F-4D97-AF65-F5344CB8AC3E}">
        <p14:creationId xmlns:p14="http://schemas.microsoft.com/office/powerpoint/2010/main" val="257290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7" descr="A picture containing water, ware, outdoor, chain&#10;&#10;Description automatically generated">
            <a:extLst>
              <a:ext uri="{FF2B5EF4-FFF2-40B4-BE49-F238E27FC236}">
                <a16:creationId xmlns:a16="http://schemas.microsoft.com/office/drawing/2014/main" id="{DD9B164A-AC31-4DAE-B494-B6D0C0B9B78A}"/>
              </a:ext>
            </a:extLst>
          </p:cNvPr>
          <p:cNvPicPr>
            <a:picLocks noChangeAspect="1"/>
          </p:cNvPicPr>
          <p:nvPr/>
        </p:nvPicPr>
        <p:blipFill rotWithShape="1">
          <a:blip r:embed="rId3">
            <a:extLst>
              <a:ext uri="{28A0092B-C50C-407E-A947-70E740481C1C}">
                <a14:useLocalDpi xmlns:a14="http://schemas.microsoft.com/office/drawing/2010/main" val="0"/>
              </a:ext>
            </a:extLst>
          </a:blip>
          <a:srcRect t="9017" r="-1" b="-1"/>
          <a:stretch/>
        </p:blipFill>
        <p:spPr>
          <a:xfrm>
            <a:off x="20" y="10"/>
            <a:ext cx="7537684" cy="6857990"/>
          </a:xfrm>
          <a:prstGeom prst="rect">
            <a:avLst/>
          </a:prstGeom>
        </p:spPr>
      </p:pic>
      <p:sp>
        <p:nvSpPr>
          <p:cNvPr id="2" name="Title 1"/>
          <p:cNvSpPr>
            <a:spLocks noGrp="1"/>
          </p:cNvSpPr>
          <p:nvPr>
            <p:ph type="title"/>
          </p:nvPr>
        </p:nvSpPr>
        <p:spPr>
          <a:xfrm>
            <a:off x="600689" y="973600"/>
            <a:ext cx="6336347" cy="1188720"/>
          </a:xfrm>
          <a:solidFill>
            <a:schemeClr val="bg1">
              <a:alpha val="80000"/>
            </a:schemeClr>
          </a:solidFill>
        </p:spPr>
        <p:txBody>
          <a:bodyPr>
            <a:normAutofit/>
          </a:bodyPr>
          <a:lstStyle/>
          <a:p>
            <a:r>
              <a:rPr lang="en-AU" b="1" dirty="0"/>
              <a:t>Building your argument: </a:t>
            </a:r>
            <a:r>
              <a:rPr lang="en-AU" dirty="0"/>
              <a:t>Quantity</a:t>
            </a:r>
          </a:p>
        </p:txBody>
      </p:sp>
      <p:sp>
        <p:nvSpPr>
          <p:cNvPr id="3" name="Content Placeholder 2"/>
          <p:cNvSpPr>
            <a:spLocks noGrp="1"/>
          </p:cNvSpPr>
          <p:nvPr>
            <p:ph idx="1"/>
          </p:nvPr>
        </p:nvSpPr>
        <p:spPr>
          <a:xfrm>
            <a:off x="7875356" y="973600"/>
            <a:ext cx="3978992" cy="4924280"/>
          </a:xfrm>
        </p:spPr>
        <p:txBody>
          <a:bodyPr anchor="ctr">
            <a:normAutofit/>
          </a:bodyPr>
          <a:lstStyle/>
          <a:p>
            <a:pPr marL="0" indent="0">
              <a:buNone/>
            </a:pPr>
            <a:r>
              <a:rPr lang="en-AU" sz="2000" b="1" dirty="0">
                <a:solidFill>
                  <a:srgbClr val="FFFFFF"/>
                </a:solidFill>
                <a:latin typeface="Century Schoolbook" panose="02040604050505020304" pitchFamily="18" charset="0"/>
              </a:rPr>
              <a:t>Grice’s Maxim of Quantity </a:t>
            </a:r>
          </a:p>
          <a:p>
            <a:pPr marL="0" indent="0">
              <a:buNone/>
            </a:pPr>
            <a:r>
              <a:rPr lang="en-US" dirty="0">
                <a:solidFill>
                  <a:srgbClr val="FFFFFF"/>
                </a:solidFill>
                <a:latin typeface="Century Schoolbook" panose="02040604050505020304" pitchFamily="18" charset="0"/>
              </a:rPr>
              <a:t>Give as much information as is needed, and no more. Don’t include irrelevant information and avoid redundancy.</a:t>
            </a:r>
          </a:p>
          <a:p>
            <a:pPr marL="0" indent="0">
              <a:buNone/>
            </a:pPr>
            <a:endParaRPr lang="en-AU" dirty="0">
              <a:solidFill>
                <a:srgbClr val="FFFFFF"/>
              </a:solidFill>
              <a:latin typeface="Century Schoolbook" panose="02040604050505020304" pitchFamily="18" charset="0"/>
            </a:endParaRPr>
          </a:p>
          <a:p>
            <a:pPr marL="0" indent="0">
              <a:buNone/>
            </a:pPr>
            <a:r>
              <a:rPr lang="de-DE" altLang="en-US" sz="2000" b="1" dirty="0">
                <a:solidFill>
                  <a:srgbClr val="FFFFFF"/>
                </a:solidFill>
                <a:latin typeface="Century Schoolbook" panose="02040604050505020304" pitchFamily="18" charset="0"/>
              </a:rPr>
              <a:t>Consider your audience </a:t>
            </a:r>
          </a:p>
          <a:p>
            <a:pPr marL="0" indent="0">
              <a:buNone/>
            </a:pPr>
            <a:r>
              <a:rPr lang="de-DE" altLang="en-US" dirty="0">
                <a:solidFill>
                  <a:srgbClr val="FFFFFF"/>
                </a:solidFill>
                <a:latin typeface="Century Schoolbook" panose="02040604050505020304" pitchFamily="18" charset="0"/>
              </a:rPr>
              <a:t>How much background knowledge do they have? Which claims and concepts might need clarification, which might be controversial? </a:t>
            </a:r>
          </a:p>
        </p:txBody>
      </p:sp>
    </p:spTree>
    <p:extLst>
      <p:ext uri="{BB962C8B-B14F-4D97-AF65-F5344CB8AC3E}">
        <p14:creationId xmlns:p14="http://schemas.microsoft.com/office/powerpoint/2010/main" val="94795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flock of seagulls next to a swan next to a body of water&#10;&#10;Description automatically generated">
            <a:extLst>
              <a:ext uri="{FF2B5EF4-FFF2-40B4-BE49-F238E27FC236}">
                <a16:creationId xmlns:a16="http://schemas.microsoft.com/office/drawing/2014/main" id="{2E2335C6-5710-4AC6-8F92-7B690510628B}"/>
              </a:ext>
            </a:extLst>
          </p:cNvPr>
          <p:cNvPicPr>
            <a:picLocks noChangeAspect="1"/>
          </p:cNvPicPr>
          <p:nvPr/>
        </p:nvPicPr>
        <p:blipFill rotWithShape="1">
          <a:blip r:embed="rId2">
            <a:extLst>
              <a:ext uri="{28A0092B-C50C-407E-A947-70E740481C1C}">
                <a14:useLocalDpi xmlns:a14="http://schemas.microsoft.com/office/drawing/2010/main" val="0"/>
              </a:ext>
            </a:extLst>
          </a:blip>
          <a:srcRect l="22256" r="13447" b="1"/>
          <a:stretch/>
        </p:blipFill>
        <p:spPr>
          <a:xfrm>
            <a:off x="20" y="10"/>
            <a:ext cx="7537684" cy="6857990"/>
          </a:xfrm>
          <a:prstGeom prst="rect">
            <a:avLst/>
          </a:prstGeom>
        </p:spPr>
      </p:pic>
      <p:sp>
        <p:nvSpPr>
          <p:cNvPr id="2" name="Title 1"/>
          <p:cNvSpPr>
            <a:spLocks noGrp="1"/>
          </p:cNvSpPr>
          <p:nvPr>
            <p:ph type="title"/>
          </p:nvPr>
        </p:nvSpPr>
        <p:spPr>
          <a:xfrm>
            <a:off x="442600" y="3056708"/>
            <a:ext cx="6652523" cy="1394391"/>
          </a:xfrm>
          <a:solidFill>
            <a:schemeClr val="tx1">
              <a:alpha val="60000"/>
            </a:schemeClr>
          </a:solidFill>
          <a:ln>
            <a:solidFill>
              <a:schemeClr val="bg1"/>
            </a:solidFill>
          </a:ln>
        </p:spPr>
        <p:txBody>
          <a:bodyPr>
            <a:normAutofit/>
          </a:bodyPr>
          <a:lstStyle/>
          <a:p>
            <a:r>
              <a:rPr lang="de-DE" sz="2400" b="1" dirty="0">
                <a:solidFill>
                  <a:schemeClr val="bg1"/>
                </a:solidFill>
              </a:rPr>
              <a:t>Testing your argument:</a:t>
            </a:r>
            <a:br>
              <a:rPr lang="de-DE" sz="2400" b="1" dirty="0">
                <a:solidFill>
                  <a:schemeClr val="bg1"/>
                </a:solidFill>
              </a:rPr>
            </a:br>
            <a:r>
              <a:rPr lang="de-DE" sz="2400" dirty="0">
                <a:solidFill>
                  <a:schemeClr val="bg1"/>
                </a:solidFill>
              </a:rPr>
              <a:t>seek out evidence that contradicts your view</a:t>
            </a:r>
            <a:endParaRPr lang="en-AU" sz="2400" dirty="0">
              <a:solidFill>
                <a:schemeClr val="bg1"/>
              </a:solidFill>
            </a:endParaRPr>
          </a:p>
        </p:txBody>
      </p:sp>
      <p:sp>
        <p:nvSpPr>
          <p:cNvPr id="10" name="Rectangle 9">
            <a:extLst>
              <a:ext uri="{FF2B5EF4-FFF2-40B4-BE49-F238E27FC236}">
                <a16:creationId xmlns:a16="http://schemas.microsoft.com/office/drawing/2014/main" id="{2DC18BC7-5FF5-42FD-8163-C0D34837F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Content Placeholder 2"/>
          <p:cNvSpPr>
            <a:spLocks noGrp="1"/>
          </p:cNvSpPr>
          <p:nvPr>
            <p:ph idx="1"/>
          </p:nvPr>
        </p:nvSpPr>
        <p:spPr>
          <a:xfrm>
            <a:off x="8177784" y="594568"/>
            <a:ext cx="3374136" cy="4924280"/>
          </a:xfrm>
        </p:spPr>
        <p:txBody>
          <a:bodyPr anchor="ctr">
            <a:normAutofit/>
          </a:bodyPr>
          <a:lstStyle/>
          <a:p>
            <a:pPr marL="0" indent="0" algn="ctr">
              <a:buNone/>
            </a:pPr>
            <a:r>
              <a:rPr lang="en-AU" sz="2400" dirty="0">
                <a:solidFill>
                  <a:srgbClr val="FFFFFF"/>
                </a:solidFill>
              </a:rPr>
              <a:t>“</a:t>
            </a:r>
            <a:r>
              <a:rPr lang="en-AU" sz="2400" i="1" dirty="0">
                <a:solidFill>
                  <a:srgbClr val="FFFFFF"/>
                </a:solidFill>
              </a:rPr>
              <a:t>All swans are white!</a:t>
            </a:r>
            <a:r>
              <a:rPr lang="en-AU" sz="2400" dirty="0">
                <a:solidFill>
                  <a:srgbClr val="FFFFFF"/>
                </a:solidFill>
              </a:rPr>
              <a:t>”</a:t>
            </a:r>
          </a:p>
          <a:p>
            <a:pPr marL="0" indent="0">
              <a:buNone/>
            </a:pPr>
            <a:endParaRPr lang="en-AU" dirty="0">
              <a:solidFill>
                <a:srgbClr val="FFFFFF"/>
              </a:solidFill>
            </a:endParaRPr>
          </a:p>
          <a:p>
            <a:pPr marL="0" indent="0">
              <a:buNone/>
            </a:pPr>
            <a:r>
              <a:rPr lang="en-AU" dirty="0">
                <a:solidFill>
                  <a:srgbClr val="FFFFFF"/>
                </a:solidFill>
              </a:rPr>
              <a:t>Looking for more white swans won’t help show that the claim is true.</a:t>
            </a:r>
          </a:p>
          <a:p>
            <a:pPr marL="0" indent="0">
              <a:buNone/>
            </a:pPr>
            <a:endParaRPr lang="en-AU" dirty="0">
              <a:solidFill>
                <a:srgbClr val="FFFFFF"/>
              </a:solidFill>
            </a:endParaRPr>
          </a:p>
          <a:p>
            <a:pPr marL="0" indent="0">
              <a:buNone/>
            </a:pPr>
            <a:r>
              <a:rPr lang="en-AU" dirty="0">
                <a:solidFill>
                  <a:srgbClr val="FFFFFF"/>
                </a:solidFill>
              </a:rPr>
              <a:t>Observing a </a:t>
            </a:r>
            <a:r>
              <a:rPr lang="en-AU" i="1" dirty="0">
                <a:solidFill>
                  <a:srgbClr val="FFFFFF"/>
                </a:solidFill>
              </a:rPr>
              <a:t>single </a:t>
            </a:r>
            <a:r>
              <a:rPr lang="en-AU" dirty="0">
                <a:solidFill>
                  <a:srgbClr val="FFFFFF"/>
                </a:solidFill>
              </a:rPr>
              <a:t>black swan will show that the claim is false.</a:t>
            </a:r>
          </a:p>
          <a:p>
            <a:pPr marL="0" indent="0">
              <a:buNone/>
            </a:pPr>
            <a:endParaRPr lang="en-AU" dirty="0">
              <a:solidFill>
                <a:srgbClr val="FFFFFF"/>
              </a:solidFill>
            </a:endParaRPr>
          </a:p>
          <a:p>
            <a:pPr marL="0" indent="0">
              <a:buNone/>
            </a:pPr>
            <a:r>
              <a:rPr lang="en-AU" dirty="0">
                <a:solidFill>
                  <a:srgbClr val="FFFFFF"/>
                </a:solidFill>
              </a:rPr>
              <a:t>So looking for non-white swans is the best way to test your hypothesis / claim.</a:t>
            </a:r>
          </a:p>
        </p:txBody>
      </p:sp>
    </p:spTree>
    <p:extLst>
      <p:ext uri="{BB962C8B-B14F-4D97-AF65-F5344CB8AC3E}">
        <p14:creationId xmlns:p14="http://schemas.microsoft.com/office/powerpoint/2010/main" val="210140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olf in the snow&#10;&#10;Description automatically generated">
            <a:extLst>
              <a:ext uri="{FF2B5EF4-FFF2-40B4-BE49-F238E27FC236}">
                <a16:creationId xmlns:a16="http://schemas.microsoft.com/office/drawing/2014/main" id="{BA2D4167-0CAA-41CF-8F17-7FFE235FF807}"/>
              </a:ext>
            </a:extLst>
          </p:cNvPr>
          <p:cNvPicPr>
            <a:picLocks noChangeAspect="1"/>
          </p:cNvPicPr>
          <p:nvPr/>
        </p:nvPicPr>
        <p:blipFill rotWithShape="1">
          <a:blip r:embed="rId3">
            <a:extLst>
              <a:ext uri="{28A0092B-C50C-407E-A947-70E740481C1C}">
                <a14:useLocalDpi xmlns:a14="http://schemas.microsoft.com/office/drawing/2010/main" val="0"/>
              </a:ext>
            </a:extLst>
          </a:blip>
          <a:srcRect l="14494" r="23681"/>
          <a:stretch/>
        </p:blipFill>
        <p:spPr>
          <a:xfrm>
            <a:off x="20" y="10"/>
            <a:ext cx="7537684" cy="6857990"/>
          </a:xfrm>
          <a:prstGeom prst="rect">
            <a:avLst/>
          </a:prstGeom>
        </p:spPr>
      </p:pic>
      <p:sp>
        <p:nvSpPr>
          <p:cNvPr id="2" name="Title 1"/>
          <p:cNvSpPr>
            <a:spLocks noGrp="1"/>
          </p:cNvSpPr>
          <p:nvPr>
            <p:ph type="title"/>
          </p:nvPr>
        </p:nvSpPr>
        <p:spPr>
          <a:xfrm>
            <a:off x="804682" y="475637"/>
            <a:ext cx="5928360" cy="1188720"/>
          </a:xfrm>
          <a:solidFill>
            <a:schemeClr val="bg1">
              <a:alpha val="80000"/>
            </a:schemeClr>
          </a:solidFill>
        </p:spPr>
        <p:txBody>
          <a:bodyPr>
            <a:normAutofit fontScale="90000"/>
          </a:bodyPr>
          <a:lstStyle/>
          <a:p>
            <a:r>
              <a:rPr lang="de-DE" b="1" dirty="0">
                <a:solidFill>
                  <a:schemeClr val="tx1"/>
                </a:solidFill>
              </a:rPr>
              <a:t>Testing your argument:</a:t>
            </a:r>
            <a:br>
              <a:rPr lang="de-DE" b="1" dirty="0">
                <a:solidFill>
                  <a:schemeClr val="tx1"/>
                </a:solidFill>
              </a:rPr>
            </a:br>
            <a:r>
              <a:rPr lang="en-AU" dirty="0">
                <a:solidFill>
                  <a:schemeClr val="tx1"/>
                </a:solidFill>
              </a:rPr>
              <a:t>Find an intellectual community</a:t>
            </a:r>
          </a:p>
        </p:txBody>
      </p:sp>
      <p:sp>
        <p:nvSpPr>
          <p:cNvPr id="10" name="Rectangle 9">
            <a:extLst>
              <a:ext uri="{FF2B5EF4-FFF2-40B4-BE49-F238E27FC236}">
                <a16:creationId xmlns:a16="http://schemas.microsoft.com/office/drawing/2014/main" id="{6D30FAEA-9AA7-48D9-92FC-10E00C132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Content Placeholder 2"/>
          <p:cNvSpPr>
            <a:spLocks noGrp="1"/>
          </p:cNvSpPr>
          <p:nvPr>
            <p:ph idx="1"/>
          </p:nvPr>
        </p:nvSpPr>
        <p:spPr>
          <a:xfrm>
            <a:off x="7672250" y="475637"/>
            <a:ext cx="4278449" cy="5290164"/>
          </a:xfrm>
        </p:spPr>
        <p:txBody>
          <a:bodyPr anchor="ctr">
            <a:normAutofit fontScale="92500"/>
          </a:bodyPr>
          <a:lstStyle/>
          <a:p>
            <a:pPr marL="0" indent="0">
              <a:lnSpc>
                <a:spcPct val="90000"/>
              </a:lnSpc>
              <a:buNone/>
            </a:pPr>
            <a:r>
              <a:rPr lang="en-AU" sz="3200" b="1" dirty="0">
                <a:solidFill>
                  <a:srgbClr val="FFFFFF"/>
                </a:solidFill>
                <a:latin typeface="Century Schoolbook" panose="02040604050505020304" pitchFamily="18" charset="0"/>
              </a:rPr>
              <a:t>Don’t be a lone wolf!</a:t>
            </a:r>
          </a:p>
          <a:p>
            <a:pPr marL="0" indent="0">
              <a:lnSpc>
                <a:spcPct val="90000"/>
              </a:lnSpc>
              <a:buNone/>
            </a:pPr>
            <a:r>
              <a:rPr lang="en-AU" dirty="0">
                <a:solidFill>
                  <a:srgbClr val="FFFFFF"/>
                </a:solidFill>
                <a:latin typeface="Century Schoolbook" panose="02040604050505020304" pitchFamily="18" charset="0"/>
              </a:rPr>
              <a:t>Argument development in all stages profits from conversation and debates.</a:t>
            </a:r>
          </a:p>
          <a:p>
            <a:pPr marL="0" indent="0">
              <a:lnSpc>
                <a:spcPct val="90000"/>
              </a:lnSpc>
              <a:buNone/>
            </a:pPr>
            <a:r>
              <a:rPr lang="en-AU" dirty="0">
                <a:solidFill>
                  <a:srgbClr val="FFFFFF"/>
                </a:solidFill>
                <a:latin typeface="Century Schoolbook" panose="02040604050505020304" pitchFamily="18" charset="0"/>
              </a:rPr>
              <a:t>Just as you should seek out evidence that could disprove your claim, seek out the opinions of people that disagree with you. That’s more useful than talking to people who agree.</a:t>
            </a:r>
          </a:p>
          <a:p>
            <a:pPr marL="0" indent="0">
              <a:lnSpc>
                <a:spcPct val="90000"/>
              </a:lnSpc>
              <a:buNone/>
            </a:pPr>
            <a:r>
              <a:rPr lang="en-AU" dirty="0">
                <a:solidFill>
                  <a:srgbClr val="FFFFFF"/>
                </a:solidFill>
                <a:latin typeface="Century Schoolbook" panose="02040604050505020304" pitchFamily="18" charset="0"/>
              </a:rPr>
              <a:t>Even if you already consider counter-examples and objections to your claims, other people will offer different perspectives, raise new questions (about assumptions, definitions), and help you see familiar issues in a new light.</a:t>
            </a:r>
          </a:p>
          <a:p>
            <a:pPr marL="0" indent="0">
              <a:lnSpc>
                <a:spcPct val="90000"/>
              </a:lnSpc>
              <a:buNone/>
            </a:pPr>
            <a:r>
              <a:rPr lang="en-AU" dirty="0">
                <a:solidFill>
                  <a:srgbClr val="FFFFFF"/>
                </a:solidFill>
                <a:latin typeface="Century Schoolbook" panose="02040604050505020304" pitchFamily="18" charset="0"/>
              </a:rPr>
              <a:t>Taking other people’s comments and questions on board will improve your argument as you reformulate your claims. </a:t>
            </a:r>
          </a:p>
          <a:p>
            <a:pPr marL="0" indent="0">
              <a:lnSpc>
                <a:spcPct val="90000"/>
              </a:lnSpc>
              <a:buNone/>
            </a:pPr>
            <a:endParaRPr lang="en-AU" sz="1100" dirty="0">
              <a:solidFill>
                <a:srgbClr val="FFFFFF"/>
              </a:solidFill>
            </a:endParaRPr>
          </a:p>
        </p:txBody>
      </p:sp>
    </p:spTree>
    <p:extLst>
      <p:ext uri="{BB962C8B-B14F-4D97-AF65-F5344CB8AC3E}">
        <p14:creationId xmlns:p14="http://schemas.microsoft.com/office/powerpoint/2010/main" val="47573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6EABA-AEEF-488B-BB06-FFCC4A12A2A6}"/>
              </a:ext>
            </a:extLst>
          </p:cNvPr>
          <p:cNvPicPr>
            <a:picLocks noChangeAspect="1"/>
          </p:cNvPicPr>
          <p:nvPr/>
        </p:nvPicPr>
        <p:blipFill rotWithShape="1">
          <a:blip r:embed="rId2">
            <a:extLst>
              <a:ext uri="{28A0092B-C50C-407E-A947-70E740481C1C}">
                <a14:useLocalDpi xmlns:a14="http://schemas.microsoft.com/office/drawing/2010/main" val="0"/>
              </a:ext>
            </a:extLst>
          </a:blip>
          <a:srcRect l="26909"/>
          <a:stretch/>
        </p:blipFill>
        <p:spPr>
          <a:xfrm>
            <a:off x="20" y="10"/>
            <a:ext cx="7537684" cy="6857990"/>
          </a:xfrm>
          <a:prstGeom prst="rect">
            <a:avLst/>
          </a:prstGeom>
        </p:spPr>
      </p:pic>
      <p:sp>
        <p:nvSpPr>
          <p:cNvPr id="2" name="Title 1"/>
          <p:cNvSpPr>
            <a:spLocks noGrp="1"/>
          </p:cNvSpPr>
          <p:nvPr>
            <p:ph type="title"/>
          </p:nvPr>
        </p:nvSpPr>
        <p:spPr>
          <a:xfrm>
            <a:off x="804672" y="2844368"/>
            <a:ext cx="5928360" cy="1188720"/>
          </a:xfrm>
          <a:solidFill>
            <a:schemeClr val="tx1">
              <a:alpha val="60000"/>
            </a:schemeClr>
          </a:solidFill>
          <a:ln>
            <a:solidFill>
              <a:schemeClr val="bg1"/>
            </a:solidFill>
          </a:ln>
        </p:spPr>
        <p:txBody>
          <a:bodyPr>
            <a:normAutofit/>
          </a:bodyPr>
          <a:lstStyle/>
          <a:p>
            <a:r>
              <a:rPr lang="en-AU" dirty="0">
                <a:solidFill>
                  <a:schemeClr val="bg1"/>
                </a:solidFill>
              </a:rPr>
              <a:t>Revising your argument</a:t>
            </a:r>
          </a:p>
        </p:txBody>
      </p:sp>
      <p:sp>
        <p:nvSpPr>
          <p:cNvPr id="10" name="Rectangle 9">
            <a:extLst>
              <a:ext uri="{FF2B5EF4-FFF2-40B4-BE49-F238E27FC236}">
                <a16:creationId xmlns:a16="http://schemas.microsoft.com/office/drawing/2014/main" id="{2DC18BC7-5FF5-42FD-8163-C0D34837F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Content Placeholder 2"/>
          <p:cNvSpPr>
            <a:spLocks noGrp="1"/>
          </p:cNvSpPr>
          <p:nvPr>
            <p:ph idx="1"/>
          </p:nvPr>
        </p:nvSpPr>
        <p:spPr>
          <a:xfrm>
            <a:off x="7825489" y="203200"/>
            <a:ext cx="4078725" cy="5295900"/>
          </a:xfrm>
        </p:spPr>
        <p:txBody>
          <a:bodyPr anchor="ctr">
            <a:normAutofit/>
          </a:bodyPr>
          <a:lstStyle/>
          <a:p>
            <a:pPr marL="0" indent="0">
              <a:lnSpc>
                <a:spcPct val="90000"/>
              </a:lnSpc>
              <a:buNone/>
            </a:pPr>
            <a:r>
              <a:rPr lang="en-AU" sz="2800" b="1" dirty="0">
                <a:solidFill>
                  <a:schemeClr val="accent3">
                    <a:lumMod val="40000"/>
                    <a:lumOff val="60000"/>
                  </a:schemeClr>
                </a:solidFill>
                <a:latin typeface="Century Schoolbook" panose="02040604050505020304" pitchFamily="18" charset="0"/>
              </a:rPr>
              <a:t>Intellectual Humility </a:t>
            </a:r>
            <a:r>
              <a:rPr lang="en-AU" sz="2800" dirty="0">
                <a:solidFill>
                  <a:srgbClr val="FFFFFF"/>
                </a:solidFill>
                <a:latin typeface="Century Schoolbook" panose="02040604050505020304" pitchFamily="18" charset="0"/>
              </a:rPr>
              <a:t>is about </a:t>
            </a:r>
            <a:r>
              <a:rPr lang="en-AU" sz="2800" b="1" dirty="0">
                <a:solidFill>
                  <a:schemeClr val="accent1">
                    <a:lumMod val="40000"/>
                    <a:lumOff val="60000"/>
                  </a:schemeClr>
                </a:solidFill>
                <a:latin typeface="Century Schoolbook" panose="02040604050505020304" pitchFamily="18" charset="0"/>
              </a:rPr>
              <a:t>Intellectual Growth</a:t>
            </a:r>
          </a:p>
          <a:p>
            <a:pPr marL="0" indent="0">
              <a:lnSpc>
                <a:spcPct val="90000"/>
              </a:lnSpc>
              <a:buNone/>
            </a:pPr>
            <a:r>
              <a:rPr lang="en-AU" dirty="0">
                <a:solidFill>
                  <a:srgbClr val="FFFFFF"/>
                </a:solidFill>
                <a:latin typeface="Century Schoolbook" panose="02040604050505020304" pitchFamily="18" charset="0"/>
              </a:rPr>
              <a:t>Be open to revising or even changing your position.</a:t>
            </a:r>
          </a:p>
          <a:p>
            <a:pPr marL="0" indent="0">
              <a:lnSpc>
                <a:spcPct val="90000"/>
              </a:lnSpc>
              <a:buNone/>
            </a:pPr>
            <a:r>
              <a:rPr lang="en-AU" dirty="0">
                <a:solidFill>
                  <a:srgbClr val="FFFFFF"/>
                </a:solidFill>
                <a:latin typeface="Century Schoolbook" panose="02040604050505020304" pitchFamily="18" charset="0"/>
              </a:rPr>
              <a:t>Remember that your conclusions are only as good as the reasons you have to believe them. </a:t>
            </a:r>
          </a:p>
          <a:p>
            <a:pPr marL="0" indent="0">
              <a:lnSpc>
                <a:spcPct val="90000"/>
              </a:lnSpc>
              <a:buNone/>
            </a:pPr>
            <a:r>
              <a:rPr lang="en-AU" dirty="0">
                <a:solidFill>
                  <a:srgbClr val="FFFFFF"/>
                </a:solidFill>
                <a:latin typeface="Century Schoolbook" panose="02040604050505020304" pitchFamily="18" charset="0"/>
              </a:rPr>
              <a:t>What might seem like a strong, well supported claim at one point might be disproved at a later point when new reasons or evidence come up.</a:t>
            </a:r>
          </a:p>
          <a:p>
            <a:pPr marL="0" indent="0">
              <a:lnSpc>
                <a:spcPct val="90000"/>
              </a:lnSpc>
              <a:buNone/>
            </a:pPr>
            <a:r>
              <a:rPr lang="de-DE" dirty="0">
                <a:solidFill>
                  <a:srgbClr val="FFFFFF"/>
                </a:solidFill>
                <a:latin typeface="Century Schoolbook" panose="02040604050505020304" pitchFamily="18" charset="0"/>
              </a:rPr>
              <a:t>So revising your position should never be off the table.</a:t>
            </a:r>
            <a:endParaRPr lang="en-AU" dirty="0">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424039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close up of a persons hand&#10;&#10;Description automatically generated">
            <a:extLst>
              <a:ext uri="{FF2B5EF4-FFF2-40B4-BE49-F238E27FC236}">
                <a16:creationId xmlns:a16="http://schemas.microsoft.com/office/drawing/2014/main" id="{3D9D22F2-53E1-48F6-B534-7AB7CCBFC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540" y="-1544"/>
            <a:ext cx="4568456" cy="6859544"/>
          </a:xfrm>
          <a:prstGeom prst="rect">
            <a:avLst/>
          </a:prstGeom>
        </p:spPr>
      </p:pic>
      <p:sp>
        <p:nvSpPr>
          <p:cNvPr id="9" name="Title 1">
            <a:extLst>
              <a:ext uri="{FF2B5EF4-FFF2-40B4-BE49-F238E27FC236}">
                <a16:creationId xmlns:a16="http://schemas.microsoft.com/office/drawing/2014/main" id="{07C4D114-0852-4C79-9479-5F1A45035604}"/>
              </a:ext>
            </a:extLst>
          </p:cNvPr>
          <p:cNvSpPr txBox="1">
            <a:spLocks/>
          </p:cNvSpPr>
          <p:nvPr/>
        </p:nvSpPr>
        <p:spPr>
          <a:xfrm>
            <a:off x="3709392" y="2841504"/>
            <a:ext cx="4492752" cy="1174991"/>
          </a:xfrm>
          <a:prstGeom prst="rect">
            <a:avLst/>
          </a:prstGeom>
          <a:solidFill>
            <a:schemeClr val="tx1">
              <a:alpha val="60000"/>
            </a:schemeClr>
          </a:solidFill>
          <a:ln w="31750" cap="sq">
            <a:solidFill>
              <a:schemeClr val="bg1"/>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de-DE" sz="2000" b="0" i="0" u="none" strike="noStrike" kern="1200" cap="all" spc="200" normalizeH="0" baseline="0" noProof="0" dirty="0">
                <a:ln>
                  <a:noFill/>
                </a:ln>
                <a:solidFill>
                  <a:prstClr val="white"/>
                </a:solidFill>
                <a:effectLst/>
                <a:uLnTx/>
                <a:uFillTx/>
                <a:latin typeface="Gill Sans MT" panose="020B0502020104020203"/>
                <a:ea typeface="+mj-ea"/>
                <a:cs typeface="+mj-cs"/>
              </a:rPr>
              <a:t>Next Week: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de-DE" sz="2000" b="1" i="0" u="none" strike="noStrike" kern="1200" cap="all" spc="200" normalizeH="0" baseline="0" noProof="0" dirty="0">
                <a:ln>
                  <a:noFill/>
                </a:ln>
                <a:solidFill>
                  <a:prstClr val="white"/>
                </a:solidFill>
                <a:effectLst/>
                <a:uLnTx/>
                <a:uFillTx/>
                <a:latin typeface="Gill Sans MT" panose="020B0502020104020203"/>
                <a:ea typeface="+mj-ea"/>
                <a:cs typeface="+mj-cs"/>
              </a:rPr>
              <a:t>Revision</a:t>
            </a:r>
            <a:endParaRPr kumimoji="0" lang="en-AU" sz="2000" b="1" i="0" u="none" strike="noStrike" kern="1200" cap="all" spc="200" normalizeH="0" baseline="0" noProof="0" dirty="0">
              <a:ln>
                <a:noFill/>
              </a:ln>
              <a:solidFill>
                <a:prstClr val="white"/>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108402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3092759" y="4109805"/>
            <a:ext cx="6801612" cy="12398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318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63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Arial" panose="020B0604020202020204" pitchFamily="34" charset="0"/>
              <a:buNone/>
            </a:pPr>
            <a:endParaRPr lang="en-US" sz="2800" dirty="0">
              <a:solidFill>
                <a:schemeClr val="bg1"/>
              </a:solidFill>
              <a:latin typeface="Avenir Book" panose="02000503020000020003" pitchFamily="2" charset="0"/>
            </a:endParaRPr>
          </a:p>
        </p:txBody>
      </p:sp>
      <p:sp>
        <p:nvSpPr>
          <p:cNvPr id="7" name="Rectangle 6">
            <a:extLst>
              <a:ext uri="{FF2B5EF4-FFF2-40B4-BE49-F238E27FC236}">
                <a16:creationId xmlns:a16="http://schemas.microsoft.com/office/drawing/2014/main" id="{84485334-C8AB-D320-C42B-F614B952F936}"/>
              </a:ext>
            </a:extLst>
          </p:cNvPr>
          <p:cNvSpPr/>
          <p:nvPr/>
        </p:nvSpPr>
        <p:spPr>
          <a:xfrm>
            <a:off x="1291665" y="1852809"/>
            <a:ext cx="3123523" cy="461665"/>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AU" sz="2400" dirty="0">
                <a:latin typeface="Avenir Book" panose="02000503020000020003" pitchFamily="2" charset="0"/>
              </a:rPr>
              <a:t>Reasoning skills</a:t>
            </a:r>
          </a:p>
        </p:txBody>
      </p:sp>
      <p:sp>
        <p:nvSpPr>
          <p:cNvPr id="9" name="Rectangle 8">
            <a:extLst>
              <a:ext uri="{FF2B5EF4-FFF2-40B4-BE49-F238E27FC236}">
                <a16:creationId xmlns:a16="http://schemas.microsoft.com/office/drawing/2014/main" id="{5270677E-45F6-7B2D-77B2-D89250026A2E}"/>
              </a:ext>
            </a:extLst>
          </p:cNvPr>
          <p:cNvSpPr/>
          <p:nvPr/>
        </p:nvSpPr>
        <p:spPr>
          <a:xfrm>
            <a:off x="3392268" y="4509459"/>
            <a:ext cx="1190625" cy="400110"/>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Validity</a:t>
            </a:r>
          </a:p>
        </p:txBody>
      </p:sp>
      <p:sp>
        <p:nvSpPr>
          <p:cNvPr id="10" name="Rectangle 9">
            <a:extLst>
              <a:ext uri="{FF2B5EF4-FFF2-40B4-BE49-F238E27FC236}">
                <a16:creationId xmlns:a16="http://schemas.microsoft.com/office/drawing/2014/main" id="{F59C430F-ACB0-D7C0-320C-95D2390ED6A5}"/>
              </a:ext>
            </a:extLst>
          </p:cNvPr>
          <p:cNvSpPr/>
          <p:nvPr/>
        </p:nvSpPr>
        <p:spPr>
          <a:xfrm>
            <a:off x="8440613" y="2083641"/>
            <a:ext cx="2943224" cy="461665"/>
          </a:xfrm>
          <a:prstGeom prst="rect">
            <a:avLst/>
          </a:prstGeom>
          <a:solidFill>
            <a:schemeClr val="accent1">
              <a:lumMod val="20000"/>
              <a:lumOff val="80000"/>
            </a:schemeClr>
          </a:solidFill>
          <a:ln>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AU" sz="2400" dirty="0">
                <a:solidFill>
                  <a:schemeClr val="bg2">
                    <a:lumMod val="75000"/>
                  </a:schemeClr>
                </a:solidFill>
                <a:latin typeface="Avenir Book" panose="02000503020000020003" pitchFamily="2" charset="0"/>
              </a:rPr>
              <a:t>Mindset</a:t>
            </a:r>
          </a:p>
        </p:txBody>
      </p:sp>
      <p:sp>
        <p:nvSpPr>
          <p:cNvPr id="11" name="Rectangle 10">
            <a:extLst>
              <a:ext uri="{FF2B5EF4-FFF2-40B4-BE49-F238E27FC236}">
                <a16:creationId xmlns:a16="http://schemas.microsoft.com/office/drawing/2014/main" id="{AD1F8D65-6735-A9A5-3791-25C5A87B3853}"/>
              </a:ext>
            </a:extLst>
          </p:cNvPr>
          <p:cNvSpPr/>
          <p:nvPr/>
        </p:nvSpPr>
        <p:spPr>
          <a:xfrm>
            <a:off x="844044" y="2776139"/>
            <a:ext cx="2066925" cy="830997"/>
          </a:xfrm>
          <a:prstGeom prst="rect">
            <a:avLst/>
          </a:prstGeom>
          <a:solidFill>
            <a:schemeClr val="bg1">
              <a:lumMod val="95000"/>
            </a:schemeClr>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AU" sz="2400" dirty="0">
                <a:latin typeface="Avenir Book" panose="02000503020000020003" pitchFamily="2" charset="0"/>
              </a:rPr>
              <a:t>Representing Arguments</a:t>
            </a:r>
          </a:p>
        </p:txBody>
      </p:sp>
      <p:sp>
        <p:nvSpPr>
          <p:cNvPr id="12" name="Rectangle 11">
            <a:extLst>
              <a:ext uri="{FF2B5EF4-FFF2-40B4-BE49-F238E27FC236}">
                <a16:creationId xmlns:a16="http://schemas.microsoft.com/office/drawing/2014/main" id="{BC01A0ED-B379-E64C-BE56-646B9E9FE205}"/>
              </a:ext>
            </a:extLst>
          </p:cNvPr>
          <p:cNvSpPr/>
          <p:nvPr/>
        </p:nvSpPr>
        <p:spPr>
          <a:xfrm>
            <a:off x="3916678" y="2899856"/>
            <a:ext cx="2066925" cy="830997"/>
          </a:xfrm>
          <a:prstGeom prst="rect">
            <a:avLst/>
          </a:prstGeom>
          <a:solidFill>
            <a:schemeClr val="bg1">
              <a:lumMod val="95000"/>
            </a:schemeClr>
          </a:solidFill>
          <a:ln w="38100">
            <a:solidFill>
              <a:schemeClr val="accent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AU" sz="2400" dirty="0">
                <a:latin typeface="Avenir Book" panose="02000503020000020003" pitchFamily="2" charset="0"/>
              </a:rPr>
              <a:t>Evaluating Arguments</a:t>
            </a:r>
          </a:p>
        </p:txBody>
      </p:sp>
      <p:sp>
        <p:nvSpPr>
          <p:cNvPr id="13" name="Rectangle 12">
            <a:extLst>
              <a:ext uri="{FF2B5EF4-FFF2-40B4-BE49-F238E27FC236}">
                <a16:creationId xmlns:a16="http://schemas.microsoft.com/office/drawing/2014/main" id="{8E96AB51-854A-969F-214A-DAC131B48134}"/>
              </a:ext>
            </a:extLst>
          </p:cNvPr>
          <p:cNvSpPr/>
          <p:nvPr/>
        </p:nvSpPr>
        <p:spPr>
          <a:xfrm>
            <a:off x="5574244" y="4778514"/>
            <a:ext cx="1190625" cy="400110"/>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Truth</a:t>
            </a:r>
          </a:p>
        </p:txBody>
      </p:sp>
      <p:cxnSp>
        <p:nvCxnSpPr>
          <p:cNvPr id="14" name="Straight Connector 13">
            <a:extLst>
              <a:ext uri="{FF2B5EF4-FFF2-40B4-BE49-F238E27FC236}">
                <a16:creationId xmlns:a16="http://schemas.microsoft.com/office/drawing/2014/main" id="{F9C8E953-9410-00E8-A5E9-8B50CFCEACEA}"/>
              </a:ext>
            </a:extLst>
          </p:cNvPr>
          <p:cNvCxnSpPr>
            <a:stCxn id="7" idx="2"/>
            <a:endCxn id="11" idx="0"/>
          </p:cNvCxnSpPr>
          <p:nvPr/>
        </p:nvCxnSpPr>
        <p:spPr>
          <a:xfrm flipH="1">
            <a:off x="1877507" y="2314474"/>
            <a:ext cx="975920" cy="4616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708A17-6740-8085-F381-A1C1DF7469BA}"/>
              </a:ext>
            </a:extLst>
          </p:cNvPr>
          <p:cNvCxnSpPr>
            <a:cxnSpLocks/>
          </p:cNvCxnSpPr>
          <p:nvPr/>
        </p:nvCxnSpPr>
        <p:spPr>
          <a:xfrm>
            <a:off x="2872142" y="2266471"/>
            <a:ext cx="2069698" cy="61351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321FF66-2BCB-BC86-FE2B-4A8C6C04DD31}"/>
              </a:ext>
            </a:extLst>
          </p:cNvPr>
          <p:cNvCxnSpPr>
            <a:cxnSpLocks/>
          </p:cNvCxnSpPr>
          <p:nvPr/>
        </p:nvCxnSpPr>
        <p:spPr>
          <a:xfrm flipH="1">
            <a:off x="4149342" y="3759460"/>
            <a:ext cx="566753" cy="725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E0764F-895E-D3FE-F043-561DDC4E6350}"/>
              </a:ext>
            </a:extLst>
          </p:cNvPr>
          <p:cNvCxnSpPr>
            <a:cxnSpLocks/>
          </p:cNvCxnSpPr>
          <p:nvPr/>
        </p:nvCxnSpPr>
        <p:spPr>
          <a:xfrm>
            <a:off x="5190457" y="3750725"/>
            <a:ext cx="887428" cy="10131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EF05A9E-BBA4-214C-6C60-0350593C9E20}"/>
              </a:ext>
            </a:extLst>
          </p:cNvPr>
          <p:cNvSpPr/>
          <p:nvPr/>
        </p:nvSpPr>
        <p:spPr>
          <a:xfrm>
            <a:off x="3967004" y="225766"/>
            <a:ext cx="3538537" cy="954107"/>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800" dirty="0">
                <a:latin typeface="Avenir Book" panose="02000503020000020003" pitchFamily="2" charset="0"/>
              </a:rPr>
              <a:t>Two components of good critical thinking</a:t>
            </a:r>
          </a:p>
        </p:txBody>
      </p:sp>
      <p:cxnSp>
        <p:nvCxnSpPr>
          <p:cNvPr id="19" name="Straight Connector 18">
            <a:extLst>
              <a:ext uri="{FF2B5EF4-FFF2-40B4-BE49-F238E27FC236}">
                <a16:creationId xmlns:a16="http://schemas.microsoft.com/office/drawing/2014/main" id="{A107282F-8591-95ED-7565-270880508418}"/>
              </a:ext>
            </a:extLst>
          </p:cNvPr>
          <p:cNvCxnSpPr>
            <a:cxnSpLocks/>
            <a:stCxn id="10" idx="0"/>
            <a:endCxn id="18" idx="2"/>
          </p:cNvCxnSpPr>
          <p:nvPr/>
        </p:nvCxnSpPr>
        <p:spPr>
          <a:xfrm flipH="1" flipV="1">
            <a:off x="5736273" y="1179873"/>
            <a:ext cx="4175952" cy="903768"/>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2537DE3-062C-FC94-9D30-F08D190A36DA}"/>
              </a:ext>
            </a:extLst>
          </p:cNvPr>
          <p:cNvCxnSpPr>
            <a:cxnSpLocks/>
            <a:stCxn id="7" idx="0"/>
            <a:endCxn id="18" idx="2"/>
          </p:cNvCxnSpPr>
          <p:nvPr/>
        </p:nvCxnSpPr>
        <p:spPr>
          <a:xfrm flipV="1">
            <a:off x="2853427" y="1179873"/>
            <a:ext cx="2882846" cy="672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2F94BF-1002-7D78-728A-4D596DED20A2}"/>
              </a:ext>
            </a:extLst>
          </p:cNvPr>
          <p:cNvCxnSpPr>
            <a:cxnSpLocks/>
          </p:cNvCxnSpPr>
          <p:nvPr/>
        </p:nvCxnSpPr>
        <p:spPr>
          <a:xfrm flipH="1">
            <a:off x="9116408" y="2505182"/>
            <a:ext cx="784607" cy="758446"/>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sp>
        <p:nvSpPr>
          <p:cNvPr id="22" name="Rectangle 21">
            <a:extLst>
              <a:ext uri="{FF2B5EF4-FFF2-40B4-BE49-F238E27FC236}">
                <a16:creationId xmlns:a16="http://schemas.microsoft.com/office/drawing/2014/main" id="{76418967-6622-B5EE-6CEE-819FEFFA0496}"/>
              </a:ext>
            </a:extLst>
          </p:cNvPr>
          <p:cNvSpPr/>
          <p:nvPr/>
        </p:nvSpPr>
        <p:spPr>
          <a:xfrm>
            <a:off x="8632929" y="3247538"/>
            <a:ext cx="1297499" cy="461665"/>
          </a:xfrm>
          <a:prstGeom prst="rect">
            <a:avLst/>
          </a:prstGeom>
          <a:solidFill>
            <a:schemeClr val="bg1">
              <a:lumMod val="95000"/>
            </a:schemeClr>
          </a:solidFill>
          <a:ln w="38100">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400" dirty="0">
                <a:solidFill>
                  <a:schemeClr val="bg2">
                    <a:lumMod val="75000"/>
                  </a:schemeClr>
                </a:solidFill>
                <a:latin typeface="Avenir Book" panose="02000503020000020003" pitchFamily="2" charset="0"/>
              </a:rPr>
              <a:t>Scout </a:t>
            </a:r>
          </a:p>
        </p:txBody>
      </p:sp>
      <p:cxnSp>
        <p:nvCxnSpPr>
          <p:cNvPr id="23" name="Straight Connector 22">
            <a:extLst>
              <a:ext uri="{FF2B5EF4-FFF2-40B4-BE49-F238E27FC236}">
                <a16:creationId xmlns:a16="http://schemas.microsoft.com/office/drawing/2014/main" id="{894FF24B-91F2-9EC5-3C40-BD1E4952075D}"/>
              </a:ext>
            </a:extLst>
          </p:cNvPr>
          <p:cNvCxnSpPr>
            <a:cxnSpLocks/>
          </p:cNvCxnSpPr>
          <p:nvPr/>
        </p:nvCxnSpPr>
        <p:spPr>
          <a:xfrm>
            <a:off x="9911122" y="2526983"/>
            <a:ext cx="868420" cy="790857"/>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923F29B8-D481-A86E-356F-1480B5834B1C}"/>
              </a:ext>
            </a:extLst>
          </p:cNvPr>
          <p:cNvSpPr/>
          <p:nvPr/>
        </p:nvSpPr>
        <p:spPr>
          <a:xfrm>
            <a:off x="10303802" y="3315354"/>
            <a:ext cx="1297499" cy="461665"/>
          </a:xfrm>
          <a:prstGeom prst="rect">
            <a:avLst/>
          </a:prstGeom>
          <a:solidFill>
            <a:schemeClr val="bg1">
              <a:lumMod val="95000"/>
            </a:schemeClr>
          </a:solidFill>
          <a:ln w="38100">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400" dirty="0">
                <a:solidFill>
                  <a:schemeClr val="bg2">
                    <a:lumMod val="75000"/>
                  </a:schemeClr>
                </a:solidFill>
                <a:latin typeface="Avenir Book" panose="02000503020000020003" pitchFamily="2" charset="0"/>
              </a:rPr>
              <a:t>Soldier </a:t>
            </a:r>
          </a:p>
        </p:txBody>
      </p:sp>
      <p:cxnSp>
        <p:nvCxnSpPr>
          <p:cNvPr id="27" name="Straight Connector 26">
            <a:extLst>
              <a:ext uri="{FF2B5EF4-FFF2-40B4-BE49-F238E27FC236}">
                <a16:creationId xmlns:a16="http://schemas.microsoft.com/office/drawing/2014/main" id="{45551C19-C7E0-5261-9860-8712667D3311}"/>
              </a:ext>
            </a:extLst>
          </p:cNvPr>
          <p:cNvCxnSpPr>
            <a:cxnSpLocks/>
          </p:cNvCxnSpPr>
          <p:nvPr/>
        </p:nvCxnSpPr>
        <p:spPr>
          <a:xfrm flipH="1">
            <a:off x="702765" y="3613682"/>
            <a:ext cx="1117200" cy="598762"/>
          </a:xfrm>
          <a:prstGeom prst="line">
            <a:avLst/>
          </a:prstGeom>
        </p:spPr>
        <p:style>
          <a:lnRef idx="3">
            <a:schemeClr val="accent1"/>
          </a:lnRef>
          <a:fillRef idx="0">
            <a:schemeClr val="accent1"/>
          </a:fillRef>
          <a:effectRef idx="2">
            <a:schemeClr val="accent1"/>
          </a:effectRef>
          <a:fontRef idx="minor">
            <a:schemeClr val="tx1"/>
          </a:fontRef>
        </p:style>
      </p:cxnSp>
      <p:sp>
        <p:nvSpPr>
          <p:cNvPr id="28" name="Rectangle 27">
            <a:extLst>
              <a:ext uri="{FF2B5EF4-FFF2-40B4-BE49-F238E27FC236}">
                <a16:creationId xmlns:a16="http://schemas.microsoft.com/office/drawing/2014/main" id="{964676F1-8F47-5212-7F79-1C7052D36221}"/>
              </a:ext>
            </a:extLst>
          </p:cNvPr>
          <p:cNvSpPr/>
          <p:nvPr/>
        </p:nvSpPr>
        <p:spPr>
          <a:xfrm>
            <a:off x="440631" y="4218990"/>
            <a:ext cx="1371600" cy="707886"/>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Standard Form</a:t>
            </a:r>
          </a:p>
        </p:txBody>
      </p:sp>
      <p:cxnSp>
        <p:nvCxnSpPr>
          <p:cNvPr id="29" name="Straight Connector 28">
            <a:extLst>
              <a:ext uri="{FF2B5EF4-FFF2-40B4-BE49-F238E27FC236}">
                <a16:creationId xmlns:a16="http://schemas.microsoft.com/office/drawing/2014/main" id="{1C5656DA-45D2-AF5B-2149-31443E2B6B1B}"/>
              </a:ext>
            </a:extLst>
          </p:cNvPr>
          <p:cNvCxnSpPr>
            <a:cxnSpLocks/>
            <a:stCxn id="11" idx="2"/>
          </p:cNvCxnSpPr>
          <p:nvPr/>
        </p:nvCxnSpPr>
        <p:spPr>
          <a:xfrm>
            <a:off x="1877507" y="3607136"/>
            <a:ext cx="112339" cy="1571488"/>
          </a:xfrm>
          <a:prstGeom prst="line">
            <a:avLst/>
          </a:prstGeom>
        </p:spPr>
        <p:style>
          <a:lnRef idx="3">
            <a:schemeClr val="accent1"/>
          </a:lnRef>
          <a:fillRef idx="0">
            <a:schemeClr val="accent1"/>
          </a:fillRef>
          <a:effectRef idx="2">
            <a:schemeClr val="accent1"/>
          </a:effectRef>
          <a:fontRef idx="minor">
            <a:schemeClr val="tx1"/>
          </a:fontRef>
        </p:style>
      </p:cxnSp>
      <p:sp>
        <p:nvSpPr>
          <p:cNvPr id="30" name="Rectangle 29">
            <a:extLst>
              <a:ext uri="{FF2B5EF4-FFF2-40B4-BE49-F238E27FC236}">
                <a16:creationId xmlns:a16="http://schemas.microsoft.com/office/drawing/2014/main" id="{991B9828-4273-8D56-0690-5F8846470C65}"/>
              </a:ext>
            </a:extLst>
          </p:cNvPr>
          <p:cNvSpPr/>
          <p:nvPr/>
        </p:nvSpPr>
        <p:spPr>
          <a:xfrm>
            <a:off x="1338363" y="5185170"/>
            <a:ext cx="1190625" cy="707886"/>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General Form</a:t>
            </a:r>
          </a:p>
        </p:txBody>
      </p:sp>
      <p:cxnSp>
        <p:nvCxnSpPr>
          <p:cNvPr id="31" name="Straight Connector 30">
            <a:extLst>
              <a:ext uri="{FF2B5EF4-FFF2-40B4-BE49-F238E27FC236}">
                <a16:creationId xmlns:a16="http://schemas.microsoft.com/office/drawing/2014/main" id="{AECA9AD6-1131-3C13-271E-6F273053C074}"/>
              </a:ext>
            </a:extLst>
          </p:cNvPr>
          <p:cNvCxnSpPr>
            <a:stCxn id="11" idx="2"/>
          </p:cNvCxnSpPr>
          <p:nvPr/>
        </p:nvCxnSpPr>
        <p:spPr>
          <a:xfrm>
            <a:off x="1877507" y="3607136"/>
            <a:ext cx="1174359" cy="2285920"/>
          </a:xfrm>
          <a:prstGeom prst="line">
            <a:avLst/>
          </a:prstGeom>
        </p:spPr>
        <p:style>
          <a:lnRef idx="3">
            <a:schemeClr val="accent1"/>
          </a:lnRef>
          <a:fillRef idx="0">
            <a:schemeClr val="accent1"/>
          </a:fillRef>
          <a:effectRef idx="2">
            <a:schemeClr val="accent1"/>
          </a:effectRef>
          <a:fontRef idx="minor">
            <a:schemeClr val="tx1"/>
          </a:fontRef>
        </p:style>
      </p:cxnSp>
      <p:sp>
        <p:nvSpPr>
          <p:cNvPr id="32" name="Rectangle 31">
            <a:extLst>
              <a:ext uri="{FF2B5EF4-FFF2-40B4-BE49-F238E27FC236}">
                <a16:creationId xmlns:a16="http://schemas.microsoft.com/office/drawing/2014/main" id="{1C8F7ECD-5A8C-2B97-BB42-207C1ACD0ECC}"/>
              </a:ext>
            </a:extLst>
          </p:cNvPr>
          <p:cNvSpPr/>
          <p:nvPr/>
        </p:nvSpPr>
        <p:spPr>
          <a:xfrm>
            <a:off x="2609654" y="5893056"/>
            <a:ext cx="1190625" cy="400110"/>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Map</a:t>
            </a:r>
          </a:p>
        </p:txBody>
      </p:sp>
      <p:cxnSp>
        <p:nvCxnSpPr>
          <p:cNvPr id="33" name="Straight Connector 32">
            <a:extLst>
              <a:ext uri="{FF2B5EF4-FFF2-40B4-BE49-F238E27FC236}">
                <a16:creationId xmlns:a16="http://schemas.microsoft.com/office/drawing/2014/main" id="{CAE2E076-741D-B8E0-2CA1-BEA4D29DCB71}"/>
              </a:ext>
            </a:extLst>
          </p:cNvPr>
          <p:cNvCxnSpPr>
            <a:cxnSpLocks/>
          </p:cNvCxnSpPr>
          <p:nvPr/>
        </p:nvCxnSpPr>
        <p:spPr>
          <a:xfrm flipH="1">
            <a:off x="3745052" y="4926876"/>
            <a:ext cx="123572" cy="352667"/>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DB7EC64F-19B3-96E1-576D-EE3164843E84}"/>
              </a:ext>
            </a:extLst>
          </p:cNvPr>
          <p:cNvCxnSpPr>
            <a:cxnSpLocks/>
            <a:stCxn id="9" idx="2"/>
          </p:cNvCxnSpPr>
          <p:nvPr/>
        </p:nvCxnSpPr>
        <p:spPr>
          <a:xfrm>
            <a:off x="3987581" y="4909569"/>
            <a:ext cx="417954" cy="405743"/>
          </a:xfrm>
          <a:prstGeom prst="line">
            <a:avLst/>
          </a:prstGeom>
        </p:spPr>
        <p:style>
          <a:lnRef idx="3">
            <a:schemeClr val="accent1"/>
          </a:lnRef>
          <a:fillRef idx="0">
            <a:schemeClr val="accent1"/>
          </a:fillRef>
          <a:effectRef idx="2">
            <a:schemeClr val="accent1"/>
          </a:effectRef>
          <a:fontRef idx="minor">
            <a:schemeClr val="tx1"/>
          </a:fontRef>
        </p:style>
      </p:cxnSp>
      <p:sp>
        <p:nvSpPr>
          <p:cNvPr id="35" name="Rectangle 34">
            <a:extLst>
              <a:ext uri="{FF2B5EF4-FFF2-40B4-BE49-F238E27FC236}">
                <a16:creationId xmlns:a16="http://schemas.microsoft.com/office/drawing/2014/main" id="{D18155FC-BA69-DF8B-0CC1-2F8899A6E71F}"/>
              </a:ext>
            </a:extLst>
          </p:cNvPr>
          <p:cNvSpPr/>
          <p:nvPr/>
        </p:nvSpPr>
        <p:spPr>
          <a:xfrm>
            <a:off x="4255271" y="5324571"/>
            <a:ext cx="1095295" cy="307777"/>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1400" dirty="0">
                <a:latin typeface="Avenir Book" panose="02000503020000020003" pitchFamily="2" charset="0"/>
              </a:rPr>
              <a:t>Inductive</a:t>
            </a:r>
          </a:p>
        </p:txBody>
      </p:sp>
      <p:sp>
        <p:nvSpPr>
          <p:cNvPr id="36" name="Rectangle 35">
            <a:extLst>
              <a:ext uri="{FF2B5EF4-FFF2-40B4-BE49-F238E27FC236}">
                <a16:creationId xmlns:a16="http://schemas.microsoft.com/office/drawing/2014/main" id="{6BF08A19-8554-DDBE-6D85-37C6A4FD7806}"/>
              </a:ext>
            </a:extLst>
          </p:cNvPr>
          <p:cNvSpPr/>
          <p:nvPr/>
        </p:nvSpPr>
        <p:spPr>
          <a:xfrm>
            <a:off x="2969838" y="5279543"/>
            <a:ext cx="1095295" cy="307777"/>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1400" dirty="0">
                <a:latin typeface="Avenir Book" panose="02000503020000020003" pitchFamily="2" charset="0"/>
              </a:rPr>
              <a:t>Deductive</a:t>
            </a:r>
          </a:p>
        </p:txBody>
      </p:sp>
      <p:sp>
        <p:nvSpPr>
          <p:cNvPr id="37" name="Rectangle 36">
            <a:extLst>
              <a:ext uri="{FF2B5EF4-FFF2-40B4-BE49-F238E27FC236}">
                <a16:creationId xmlns:a16="http://schemas.microsoft.com/office/drawing/2014/main" id="{1A746D0E-E96D-7E13-83B1-F1AF13EA1B26}"/>
              </a:ext>
            </a:extLst>
          </p:cNvPr>
          <p:cNvSpPr/>
          <p:nvPr/>
        </p:nvSpPr>
        <p:spPr>
          <a:xfrm>
            <a:off x="5540704" y="5406441"/>
            <a:ext cx="1601877" cy="307777"/>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1400" dirty="0">
                <a:latin typeface="Avenir Book" panose="02000503020000020003" pitchFamily="2" charset="0"/>
              </a:rPr>
              <a:t>Generalisations</a:t>
            </a:r>
          </a:p>
        </p:txBody>
      </p:sp>
      <p:sp>
        <p:nvSpPr>
          <p:cNvPr id="38" name="Rectangle 37">
            <a:extLst>
              <a:ext uri="{FF2B5EF4-FFF2-40B4-BE49-F238E27FC236}">
                <a16:creationId xmlns:a16="http://schemas.microsoft.com/office/drawing/2014/main" id="{AEC14BE2-B85D-104B-5F2B-7D76AD8D4AF8}"/>
              </a:ext>
            </a:extLst>
          </p:cNvPr>
          <p:cNvSpPr/>
          <p:nvPr/>
        </p:nvSpPr>
        <p:spPr>
          <a:xfrm>
            <a:off x="5634171" y="6035689"/>
            <a:ext cx="1601877" cy="523220"/>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1400" dirty="0">
                <a:latin typeface="Avenir Book" panose="02000503020000020003" pitchFamily="2" charset="0"/>
              </a:rPr>
              <a:t>Appeals to Authority</a:t>
            </a:r>
          </a:p>
        </p:txBody>
      </p:sp>
      <p:cxnSp>
        <p:nvCxnSpPr>
          <p:cNvPr id="39" name="Straight Connector 38">
            <a:extLst>
              <a:ext uri="{FF2B5EF4-FFF2-40B4-BE49-F238E27FC236}">
                <a16:creationId xmlns:a16="http://schemas.microsoft.com/office/drawing/2014/main" id="{5F18D32B-9447-41B8-4950-543EC88E63A9}"/>
              </a:ext>
            </a:extLst>
          </p:cNvPr>
          <p:cNvCxnSpPr>
            <a:stCxn id="37" idx="0"/>
            <a:endCxn id="13" idx="2"/>
          </p:cNvCxnSpPr>
          <p:nvPr/>
        </p:nvCxnSpPr>
        <p:spPr>
          <a:xfrm flipH="1" flipV="1">
            <a:off x="6169557" y="5178624"/>
            <a:ext cx="172086" cy="227817"/>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98B926A7-955B-034B-BAE4-FFE053B19972}"/>
              </a:ext>
            </a:extLst>
          </p:cNvPr>
          <p:cNvCxnSpPr>
            <a:stCxn id="38" idx="0"/>
            <a:endCxn id="37" idx="2"/>
          </p:cNvCxnSpPr>
          <p:nvPr/>
        </p:nvCxnSpPr>
        <p:spPr>
          <a:xfrm flipH="1" flipV="1">
            <a:off x="6341643" y="5714218"/>
            <a:ext cx="93467" cy="321471"/>
          </a:xfrm>
          <a:prstGeom prst="line">
            <a:avLst/>
          </a:prstGeom>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4FAC6439-5825-A5BA-8B28-D06528440BCC}"/>
              </a:ext>
            </a:extLst>
          </p:cNvPr>
          <p:cNvCxnSpPr>
            <a:cxnSpLocks/>
          </p:cNvCxnSpPr>
          <p:nvPr/>
        </p:nvCxnSpPr>
        <p:spPr>
          <a:xfrm>
            <a:off x="6006540" y="3152231"/>
            <a:ext cx="792571" cy="340009"/>
          </a:xfrm>
          <a:prstGeom prst="line">
            <a:avLst/>
          </a:prstGeom>
        </p:spPr>
        <p:style>
          <a:lnRef idx="3">
            <a:schemeClr val="accent1"/>
          </a:lnRef>
          <a:fillRef idx="0">
            <a:schemeClr val="accent1"/>
          </a:fillRef>
          <a:effectRef idx="2">
            <a:schemeClr val="accent1"/>
          </a:effectRef>
          <a:fontRef idx="minor">
            <a:schemeClr val="tx1"/>
          </a:fontRef>
        </p:style>
      </p:cxnSp>
      <p:sp>
        <p:nvSpPr>
          <p:cNvPr id="42" name="Rectangle 41">
            <a:extLst>
              <a:ext uri="{FF2B5EF4-FFF2-40B4-BE49-F238E27FC236}">
                <a16:creationId xmlns:a16="http://schemas.microsoft.com/office/drawing/2014/main" id="{D3471081-5DB9-5688-597B-357F869E8D43}"/>
              </a:ext>
            </a:extLst>
          </p:cNvPr>
          <p:cNvSpPr/>
          <p:nvPr/>
        </p:nvSpPr>
        <p:spPr>
          <a:xfrm>
            <a:off x="6528169" y="3500299"/>
            <a:ext cx="1601877" cy="707886"/>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3 Special Cases</a:t>
            </a:r>
          </a:p>
        </p:txBody>
      </p:sp>
      <p:cxnSp>
        <p:nvCxnSpPr>
          <p:cNvPr id="44" name="Straight Connector 43">
            <a:extLst>
              <a:ext uri="{FF2B5EF4-FFF2-40B4-BE49-F238E27FC236}">
                <a16:creationId xmlns:a16="http://schemas.microsoft.com/office/drawing/2014/main" id="{CACBD6DB-E6F0-9B49-FA7A-D11966B26351}"/>
              </a:ext>
            </a:extLst>
          </p:cNvPr>
          <p:cNvCxnSpPr>
            <a:cxnSpLocks/>
            <a:endCxn id="48" idx="1"/>
          </p:cNvCxnSpPr>
          <p:nvPr/>
        </p:nvCxnSpPr>
        <p:spPr>
          <a:xfrm>
            <a:off x="5859313" y="3720057"/>
            <a:ext cx="1579491" cy="148075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89936EF1-6A91-3049-605B-3353920491D9}"/>
              </a:ext>
            </a:extLst>
          </p:cNvPr>
          <p:cNvSpPr/>
          <p:nvPr/>
        </p:nvSpPr>
        <p:spPr>
          <a:xfrm>
            <a:off x="7438804" y="4846871"/>
            <a:ext cx="1601877" cy="707886"/>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Informal fallacies</a:t>
            </a:r>
          </a:p>
        </p:txBody>
      </p:sp>
      <p:sp>
        <p:nvSpPr>
          <p:cNvPr id="52" name="Rectangle 51">
            <a:extLst>
              <a:ext uri="{FF2B5EF4-FFF2-40B4-BE49-F238E27FC236}">
                <a16:creationId xmlns:a16="http://schemas.microsoft.com/office/drawing/2014/main" id="{E935E3B3-7B77-2F4D-2D35-B1B31C3E582C}"/>
              </a:ext>
            </a:extLst>
          </p:cNvPr>
          <p:cNvSpPr/>
          <p:nvPr/>
        </p:nvSpPr>
        <p:spPr>
          <a:xfrm>
            <a:off x="9489758" y="4229602"/>
            <a:ext cx="2411104" cy="830997"/>
          </a:xfrm>
          <a:prstGeom prst="rect">
            <a:avLst/>
          </a:prstGeom>
          <a:solidFill>
            <a:schemeClr val="bg1">
              <a:lumMod val="95000"/>
            </a:schemeClr>
          </a:solidFill>
          <a:ln w="38100">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400" dirty="0">
                <a:solidFill>
                  <a:schemeClr val="bg2">
                    <a:lumMod val="75000"/>
                  </a:schemeClr>
                </a:solidFill>
                <a:latin typeface="Avenir Book" panose="02000503020000020003" pitchFamily="2" charset="0"/>
              </a:rPr>
              <a:t>Cognitive Biases</a:t>
            </a:r>
          </a:p>
        </p:txBody>
      </p:sp>
      <p:cxnSp>
        <p:nvCxnSpPr>
          <p:cNvPr id="53" name="Straight Connector 52">
            <a:extLst>
              <a:ext uri="{FF2B5EF4-FFF2-40B4-BE49-F238E27FC236}">
                <a16:creationId xmlns:a16="http://schemas.microsoft.com/office/drawing/2014/main" id="{0A8044EB-2F1F-C36B-D3AF-8DAF07E924C5}"/>
              </a:ext>
            </a:extLst>
          </p:cNvPr>
          <p:cNvCxnSpPr>
            <a:cxnSpLocks/>
            <a:stCxn id="24" idx="2"/>
            <a:endCxn id="52" idx="0"/>
          </p:cNvCxnSpPr>
          <p:nvPr/>
        </p:nvCxnSpPr>
        <p:spPr>
          <a:xfrm flipH="1">
            <a:off x="10695310" y="3777019"/>
            <a:ext cx="257242" cy="452583"/>
          </a:xfrm>
          <a:prstGeom prst="line">
            <a:avLst/>
          </a:prstGeom>
          <a:ln>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2375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3092759" y="4109805"/>
            <a:ext cx="6801612" cy="12398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318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63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Arial" panose="020B0604020202020204" pitchFamily="34" charset="0"/>
              <a:buNone/>
            </a:pPr>
            <a:endParaRPr lang="en-US" sz="2800" dirty="0">
              <a:solidFill>
                <a:schemeClr val="bg1"/>
              </a:solidFill>
              <a:latin typeface="Avenir Book" panose="02000503020000020003" pitchFamily="2" charset="0"/>
            </a:endParaRPr>
          </a:p>
        </p:txBody>
      </p:sp>
      <p:sp>
        <p:nvSpPr>
          <p:cNvPr id="7" name="Rectangle 6">
            <a:extLst>
              <a:ext uri="{FF2B5EF4-FFF2-40B4-BE49-F238E27FC236}">
                <a16:creationId xmlns:a16="http://schemas.microsoft.com/office/drawing/2014/main" id="{84485334-C8AB-D320-C42B-F614B952F936}"/>
              </a:ext>
            </a:extLst>
          </p:cNvPr>
          <p:cNvSpPr/>
          <p:nvPr/>
        </p:nvSpPr>
        <p:spPr>
          <a:xfrm>
            <a:off x="1291665" y="1852809"/>
            <a:ext cx="3123523" cy="461665"/>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AU" sz="2400" dirty="0">
                <a:latin typeface="Avenir Book" panose="02000503020000020003" pitchFamily="2" charset="0"/>
              </a:rPr>
              <a:t>Reasoning skills</a:t>
            </a:r>
          </a:p>
        </p:txBody>
      </p:sp>
      <p:sp>
        <p:nvSpPr>
          <p:cNvPr id="9" name="Rectangle 8">
            <a:extLst>
              <a:ext uri="{FF2B5EF4-FFF2-40B4-BE49-F238E27FC236}">
                <a16:creationId xmlns:a16="http://schemas.microsoft.com/office/drawing/2014/main" id="{5270677E-45F6-7B2D-77B2-D89250026A2E}"/>
              </a:ext>
            </a:extLst>
          </p:cNvPr>
          <p:cNvSpPr/>
          <p:nvPr/>
        </p:nvSpPr>
        <p:spPr>
          <a:xfrm>
            <a:off x="3392268" y="4509459"/>
            <a:ext cx="1190625" cy="400110"/>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Validity</a:t>
            </a:r>
          </a:p>
        </p:txBody>
      </p:sp>
      <p:sp>
        <p:nvSpPr>
          <p:cNvPr id="10" name="Rectangle 9">
            <a:extLst>
              <a:ext uri="{FF2B5EF4-FFF2-40B4-BE49-F238E27FC236}">
                <a16:creationId xmlns:a16="http://schemas.microsoft.com/office/drawing/2014/main" id="{F59C430F-ACB0-D7C0-320C-95D2390ED6A5}"/>
              </a:ext>
            </a:extLst>
          </p:cNvPr>
          <p:cNvSpPr/>
          <p:nvPr/>
        </p:nvSpPr>
        <p:spPr>
          <a:xfrm>
            <a:off x="8440613" y="2083641"/>
            <a:ext cx="2943224" cy="461665"/>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AU" sz="2400" dirty="0">
                <a:latin typeface="Avenir Book" panose="02000503020000020003" pitchFamily="2" charset="0"/>
              </a:rPr>
              <a:t>Mindset</a:t>
            </a:r>
          </a:p>
        </p:txBody>
      </p:sp>
      <p:sp>
        <p:nvSpPr>
          <p:cNvPr id="11" name="Rectangle 10">
            <a:extLst>
              <a:ext uri="{FF2B5EF4-FFF2-40B4-BE49-F238E27FC236}">
                <a16:creationId xmlns:a16="http://schemas.microsoft.com/office/drawing/2014/main" id="{AD1F8D65-6735-A9A5-3791-25C5A87B3853}"/>
              </a:ext>
            </a:extLst>
          </p:cNvPr>
          <p:cNvSpPr/>
          <p:nvPr/>
        </p:nvSpPr>
        <p:spPr>
          <a:xfrm>
            <a:off x="844044" y="2776139"/>
            <a:ext cx="2066925" cy="830997"/>
          </a:xfrm>
          <a:prstGeom prst="rect">
            <a:avLst/>
          </a:prstGeom>
          <a:solidFill>
            <a:schemeClr val="bg1">
              <a:lumMod val="95000"/>
            </a:schemeClr>
          </a:solidFill>
          <a:ln w="38100">
            <a:solidFill>
              <a:schemeClr val="accent1"/>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AU" sz="2400" dirty="0">
                <a:latin typeface="Avenir Book" panose="02000503020000020003" pitchFamily="2" charset="0"/>
              </a:rPr>
              <a:t>Representing Arguments</a:t>
            </a:r>
          </a:p>
        </p:txBody>
      </p:sp>
      <p:sp>
        <p:nvSpPr>
          <p:cNvPr id="12" name="Rectangle 11">
            <a:extLst>
              <a:ext uri="{FF2B5EF4-FFF2-40B4-BE49-F238E27FC236}">
                <a16:creationId xmlns:a16="http://schemas.microsoft.com/office/drawing/2014/main" id="{BC01A0ED-B379-E64C-BE56-646B9E9FE205}"/>
              </a:ext>
            </a:extLst>
          </p:cNvPr>
          <p:cNvSpPr/>
          <p:nvPr/>
        </p:nvSpPr>
        <p:spPr>
          <a:xfrm>
            <a:off x="3916678" y="2899856"/>
            <a:ext cx="2066925" cy="830997"/>
          </a:xfrm>
          <a:prstGeom prst="rect">
            <a:avLst/>
          </a:prstGeom>
          <a:solidFill>
            <a:schemeClr val="bg1">
              <a:lumMod val="95000"/>
            </a:schemeClr>
          </a:solidFill>
          <a:ln w="38100">
            <a:solidFill>
              <a:schemeClr val="accent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AU" sz="2400" dirty="0">
                <a:latin typeface="Avenir Book" panose="02000503020000020003" pitchFamily="2" charset="0"/>
              </a:rPr>
              <a:t>Evaluating Arguments</a:t>
            </a:r>
          </a:p>
        </p:txBody>
      </p:sp>
      <p:sp>
        <p:nvSpPr>
          <p:cNvPr id="13" name="Rectangle 12">
            <a:extLst>
              <a:ext uri="{FF2B5EF4-FFF2-40B4-BE49-F238E27FC236}">
                <a16:creationId xmlns:a16="http://schemas.microsoft.com/office/drawing/2014/main" id="{8E96AB51-854A-969F-214A-DAC131B48134}"/>
              </a:ext>
            </a:extLst>
          </p:cNvPr>
          <p:cNvSpPr/>
          <p:nvPr/>
        </p:nvSpPr>
        <p:spPr>
          <a:xfrm>
            <a:off x="5574244" y="4778514"/>
            <a:ext cx="1190625" cy="400110"/>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Truth</a:t>
            </a:r>
          </a:p>
        </p:txBody>
      </p:sp>
      <p:cxnSp>
        <p:nvCxnSpPr>
          <p:cNvPr id="14" name="Straight Connector 13">
            <a:extLst>
              <a:ext uri="{FF2B5EF4-FFF2-40B4-BE49-F238E27FC236}">
                <a16:creationId xmlns:a16="http://schemas.microsoft.com/office/drawing/2014/main" id="{F9C8E953-9410-00E8-A5E9-8B50CFCEACEA}"/>
              </a:ext>
            </a:extLst>
          </p:cNvPr>
          <p:cNvCxnSpPr>
            <a:stCxn id="7" idx="2"/>
            <a:endCxn id="11" idx="0"/>
          </p:cNvCxnSpPr>
          <p:nvPr/>
        </p:nvCxnSpPr>
        <p:spPr>
          <a:xfrm flipH="1">
            <a:off x="1877507" y="2314474"/>
            <a:ext cx="975920" cy="4616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708A17-6740-8085-F381-A1C1DF7469BA}"/>
              </a:ext>
            </a:extLst>
          </p:cNvPr>
          <p:cNvCxnSpPr>
            <a:cxnSpLocks/>
          </p:cNvCxnSpPr>
          <p:nvPr/>
        </p:nvCxnSpPr>
        <p:spPr>
          <a:xfrm>
            <a:off x="2872142" y="2266471"/>
            <a:ext cx="2069698" cy="61351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321FF66-2BCB-BC86-FE2B-4A8C6C04DD31}"/>
              </a:ext>
            </a:extLst>
          </p:cNvPr>
          <p:cNvCxnSpPr>
            <a:cxnSpLocks/>
          </p:cNvCxnSpPr>
          <p:nvPr/>
        </p:nvCxnSpPr>
        <p:spPr>
          <a:xfrm flipH="1">
            <a:off x="4149342" y="3759460"/>
            <a:ext cx="566753" cy="725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E0764F-895E-D3FE-F043-561DDC4E6350}"/>
              </a:ext>
            </a:extLst>
          </p:cNvPr>
          <p:cNvCxnSpPr>
            <a:cxnSpLocks/>
          </p:cNvCxnSpPr>
          <p:nvPr/>
        </p:nvCxnSpPr>
        <p:spPr>
          <a:xfrm>
            <a:off x="5190457" y="3750725"/>
            <a:ext cx="887428" cy="10131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EF05A9E-BBA4-214C-6C60-0350593C9E20}"/>
              </a:ext>
            </a:extLst>
          </p:cNvPr>
          <p:cNvSpPr/>
          <p:nvPr/>
        </p:nvSpPr>
        <p:spPr>
          <a:xfrm>
            <a:off x="3967004" y="225766"/>
            <a:ext cx="3538537" cy="954107"/>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800" dirty="0">
                <a:latin typeface="Avenir Book" panose="02000503020000020003" pitchFamily="2" charset="0"/>
              </a:rPr>
              <a:t>Two components of good critical thinking</a:t>
            </a:r>
          </a:p>
        </p:txBody>
      </p:sp>
      <p:cxnSp>
        <p:nvCxnSpPr>
          <p:cNvPr id="19" name="Straight Connector 18">
            <a:extLst>
              <a:ext uri="{FF2B5EF4-FFF2-40B4-BE49-F238E27FC236}">
                <a16:creationId xmlns:a16="http://schemas.microsoft.com/office/drawing/2014/main" id="{A107282F-8591-95ED-7565-270880508418}"/>
              </a:ext>
            </a:extLst>
          </p:cNvPr>
          <p:cNvCxnSpPr>
            <a:cxnSpLocks/>
            <a:stCxn id="10" idx="0"/>
            <a:endCxn id="18" idx="2"/>
          </p:cNvCxnSpPr>
          <p:nvPr/>
        </p:nvCxnSpPr>
        <p:spPr>
          <a:xfrm flipH="1" flipV="1">
            <a:off x="5736273" y="1179873"/>
            <a:ext cx="4175952" cy="9037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2537DE3-062C-FC94-9D30-F08D190A36DA}"/>
              </a:ext>
            </a:extLst>
          </p:cNvPr>
          <p:cNvCxnSpPr>
            <a:cxnSpLocks/>
            <a:stCxn id="7" idx="0"/>
            <a:endCxn id="18" idx="2"/>
          </p:cNvCxnSpPr>
          <p:nvPr/>
        </p:nvCxnSpPr>
        <p:spPr>
          <a:xfrm flipV="1">
            <a:off x="2853427" y="1179873"/>
            <a:ext cx="2882846" cy="672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2F94BF-1002-7D78-728A-4D596DED20A2}"/>
              </a:ext>
            </a:extLst>
          </p:cNvPr>
          <p:cNvCxnSpPr>
            <a:cxnSpLocks/>
          </p:cNvCxnSpPr>
          <p:nvPr/>
        </p:nvCxnSpPr>
        <p:spPr>
          <a:xfrm flipH="1">
            <a:off x="9116408" y="2505182"/>
            <a:ext cx="784607" cy="758446"/>
          </a:xfrm>
          <a:prstGeom prst="line">
            <a:avLst/>
          </a:prstGeom>
        </p:spPr>
        <p:style>
          <a:lnRef idx="3">
            <a:schemeClr val="accent1"/>
          </a:lnRef>
          <a:fillRef idx="0">
            <a:schemeClr val="accent1"/>
          </a:fillRef>
          <a:effectRef idx="2">
            <a:schemeClr val="accent1"/>
          </a:effectRef>
          <a:fontRef idx="minor">
            <a:schemeClr val="tx1"/>
          </a:fontRef>
        </p:style>
      </p:cxnSp>
      <p:sp>
        <p:nvSpPr>
          <p:cNvPr id="22" name="Rectangle 21">
            <a:extLst>
              <a:ext uri="{FF2B5EF4-FFF2-40B4-BE49-F238E27FC236}">
                <a16:creationId xmlns:a16="http://schemas.microsoft.com/office/drawing/2014/main" id="{76418967-6622-B5EE-6CEE-819FEFFA0496}"/>
              </a:ext>
            </a:extLst>
          </p:cNvPr>
          <p:cNvSpPr/>
          <p:nvPr/>
        </p:nvSpPr>
        <p:spPr>
          <a:xfrm>
            <a:off x="8632929" y="3247538"/>
            <a:ext cx="1297499" cy="461665"/>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400" dirty="0">
                <a:latin typeface="Avenir Book" panose="02000503020000020003" pitchFamily="2" charset="0"/>
              </a:rPr>
              <a:t>Scout </a:t>
            </a:r>
          </a:p>
        </p:txBody>
      </p:sp>
      <p:cxnSp>
        <p:nvCxnSpPr>
          <p:cNvPr id="23" name="Straight Connector 22">
            <a:extLst>
              <a:ext uri="{FF2B5EF4-FFF2-40B4-BE49-F238E27FC236}">
                <a16:creationId xmlns:a16="http://schemas.microsoft.com/office/drawing/2014/main" id="{894FF24B-91F2-9EC5-3C40-BD1E4952075D}"/>
              </a:ext>
            </a:extLst>
          </p:cNvPr>
          <p:cNvCxnSpPr>
            <a:cxnSpLocks/>
          </p:cNvCxnSpPr>
          <p:nvPr/>
        </p:nvCxnSpPr>
        <p:spPr>
          <a:xfrm>
            <a:off x="9911122" y="2526983"/>
            <a:ext cx="868420" cy="790857"/>
          </a:xfrm>
          <a:prstGeom prst="line">
            <a:avLst/>
          </a:prstGeom>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923F29B8-D481-A86E-356F-1480B5834B1C}"/>
              </a:ext>
            </a:extLst>
          </p:cNvPr>
          <p:cNvSpPr/>
          <p:nvPr/>
        </p:nvSpPr>
        <p:spPr>
          <a:xfrm>
            <a:off x="10303802" y="3315354"/>
            <a:ext cx="1297499" cy="461665"/>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400" dirty="0">
                <a:latin typeface="Avenir Book" panose="02000503020000020003" pitchFamily="2" charset="0"/>
              </a:rPr>
              <a:t>Soldier </a:t>
            </a:r>
          </a:p>
        </p:txBody>
      </p:sp>
      <p:cxnSp>
        <p:nvCxnSpPr>
          <p:cNvPr id="27" name="Straight Connector 26">
            <a:extLst>
              <a:ext uri="{FF2B5EF4-FFF2-40B4-BE49-F238E27FC236}">
                <a16:creationId xmlns:a16="http://schemas.microsoft.com/office/drawing/2014/main" id="{45551C19-C7E0-5261-9860-8712667D3311}"/>
              </a:ext>
            </a:extLst>
          </p:cNvPr>
          <p:cNvCxnSpPr>
            <a:cxnSpLocks/>
          </p:cNvCxnSpPr>
          <p:nvPr/>
        </p:nvCxnSpPr>
        <p:spPr>
          <a:xfrm flipH="1">
            <a:off x="702765" y="3613682"/>
            <a:ext cx="1117200" cy="598762"/>
          </a:xfrm>
          <a:prstGeom prst="line">
            <a:avLst/>
          </a:prstGeom>
        </p:spPr>
        <p:style>
          <a:lnRef idx="3">
            <a:schemeClr val="accent1"/>
          </a:lnRef>
          <a:fillRef idx="0">
            <a:schemeClr val="accent1"/>
          </a:fillRef>
          <a:effectRef idx="2">
            <a:schemeClr val="accent1"/>
          </a:effectRef>
          <a:fontRef idx="minor">
            <a:schemeClr val="tx1"/>
          </a:fontRef>
        </p:style>
      </p:cxnSp>
      <p:sp>
        <p:nvSpPr>
          <p:cNvPr id="28" name="Rectangle 27">
            <a:extLst>
              <a:ext uri="{FF2B5EF4-FFF2-40B4-BE49-F238E27FC236}">
                <a16:creationId xmlns:a16="http://schemas.microsoft.com/office/drawing/2014/main" id="{964676F1-8F47-5212-7F79-1C7052D36221}"/>
              </a:ext>
            </a:extLst>
          </p:cNvPr>
          <p:cNvSpPr/>
          <p:nvPr/>
        </p:nvSpPr>
        <p:spPr>
          <a:xfrm>
            <a:off x="440631" y="4218990"/>
            <a:ext cx="1371600" cy="707886"/>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Standard Form</a:t>
            </a:r>
          </a:p>
        </p:txBody>
      </p:sp>
      <p:cxnSp>
        <p:nvCxnSpPr>
          <p:cNvPr id="29" name="Straight Connector 28">
            <a:extLst>
              <a:ext uri="{FF2B5EF4-FFF2-40B4-BE49-F238E27FC236}">
                <a16:creationId xmlns:a16="http://schemas.microsoft.com/office/drawing/2014/main" id="{1C5656DA-45D2-AF5B-2149-31443E2B6B1B}"/>
              </a:ext>
            </a:extLst>
          </p:cNvPr>
          <p:cNvCxnSpPr>
            <a:cxnSpLocks/>
            <a:stCxn id="11" idx="2"/>
          </p:cNvCxnSpPr>
          <p:nvPr/>
        </p:nvCxnSpPr>
        <p:spPr>
          <a:xfrm>
            <a:off x="1877507" y="3607136"/>
            <a:ext cx="112339" cy="1571488"/>
          </a:xfrm>
          <a:prstGeom prst="line">
            <a:avLst/>
          </a:prstGeom>
        </p:spPr>
        <p:style>
          <a:lnRef idx="3">
            <a:schemeClr val="accent1"/>
          </a:lnRef>
          <a:fillRef idx="0">
            <a:schemeClr val="accent1"/>
          </a:fillRef>
          <a:effectRef idx="2">
            <a:schemeClr val="accent1"/>
          </a:effectRef>
          <a:fontRef idx="minor">
            <a:schemeClr val="tx1"/>
          </a:fontRef>
        </p:style>
      </p:cxnSp>
      <p:sp>
        <p:nvSpPr>
          <p:cNvPr id="30" name="Rectangle 29">
            <a:extLst>
              <a:ext uri="{FF2B5EF4-FFF2-40B4-BE49-F238E27FC236}">
                <a16:creationId xmlns:a16="http://schemas.microsoft.com/office/drawing/2014/main" id="{991B9828-4273-8D56-0690-5F8846470C65}"/>
              </a:ext>
            </a:extLst>
          </p:cNvPr>
          <p:cNvSpPr/>
          <p:nvPr/>
        </p:nvSpPr>
        <p:spPr>
          <a:xfrm>
            <a:off x="1338363" y="5185170"/>
            <a:ext cx="1190625" cy="707886"/>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General Form</a:t>
            </a:r>
          </a:p>
        </p:txBody>
      </p:sp>
      <p:cxnSp>
        <p:nvCxnSpPr>
          <p:cNvPr id="31" name="Straight Connector 30">
            <a:extLst>
              <a:ext uri="{FF2B5EF4-FFF2-40B4-BE49-F238E27FC236}">
                <a16:creationId xmlns:a16="http://schemas.microsoft.com/office/drawing/2014/main" id="{AECA9AD6-1131-3C13-271E-6F273053C074}"/>
              </a:ext>
            </a:extLst>
          </p:cNvPr>
          <p:cNvCxnSpPr>
            <a:stCxn id="11" idx="2"/>
          </p:cNvCxnSpPr>
          <p:nvPr/>
        </p:nvCxnSpPr>
        <p:spPr>
          <a:xfrm>
            <a:off x="1877507" y="3607136"/>
            <a:ext cx="1174359" cy="2285920"/>
          </a:xfrm>
          <a:prstGeom prst="line">
            <a:avLst/>
          </a:prstGeom>
        </p:spPr>
        <p:style>
          <a:lnRef idx="3">
            <a:schemeClr val="accent1"/>
          </a:lnRef>
          <a:fillRef idx="0">
            <a:schemeClr val="accent1"/>
          </a:fillRef>
          <a:effectRef idx="2">
            <a:schemeClr val="accent1"/>
          </a:effectRef>
          <a:fontRef idx="minor">
            <a:schemeClr val="tx1"/>
          </a:fontRef>
        </p:style>
      </p:cxnSp>
      <p:sp>
        <p:nvSpPr>
          <p:cNvPr id="32" name="Rectangle 31">
            <a:extLst>
              <a:ext uri="{FF2B5EF4-FFF2-40B4-BE49-F238E27FC236}">
                <a16:creationId xmlns:a16="http://schemas.microsoft.com/office/drawing/2014/main" id="{1C8F7ECD-5A8C-2B97-BB42-207C1ACD0ECC}"/>
              </a:ext>
            </a:extLst>
          </p:cNvPr>
          <p:cNvSpPr/>
          <p:nvPr/>
        </p:nvSpPr>
        <p:spPr>
          <a:xfrm>
            <a:off x="2609654" y="5893056"/>
            <a:ext cx="1190625" cy="400110"/>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Map</a:t>
            </a:r>
          </a:p>
        </p:txBody>
      </p:sp>
      <p:cxnSp>
        <p:nvCxnSpPr>
          <p:cNvPr id="33" name="Straight Connector 32">
            <a:extLst>
              <a:ext uri="{FF2B5EF4-FFF2-40B4-BE49-F238E27FC236}">
                <a16:creationId xmlns:a16="http://schemas.microsoft.com/office/drawing/2014/main" id="{CAE2E076-741D-B8E0-2CA1-BEA4D29DCB71}"/>
              </a:ext>
            </a:extLst>
          </p:cNvPr>
          <p:cNvCxnSpPr>
            <a:cxnSpLocks/>
          </p:cNvCxnSpPr>
          <p:nvPr/>
        </p:nvCxnSpPr>
        <p:spPr>
          <a:xfrm flipH="1">
            <a:off x="3745052" y="4926876"/>
            <a:ext cx="123572" cy="352667"/>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DB7EC64F-19B3-96E1-576D-EE3164843E84}"/>
              </a:ext>
            </a:extLst>
          </p:cNvPr>
          <p:cNvCxnSpPr>
            <a:cxnSpLocks/>
            <a:stCxn id="9" idx="2"/>
          </p:cNvCxnSpPr>
          <p:nvPr/>
        </p:nvCxnSpPr>
        <p:spPr>
          <a:xfrm>
            <a:off x="3987581" y="4909569"/>
            <a:ext cx="417954" cy="405743"/>
          </a:xfrm>
          <a:prstGeom prst="line">
            <a:avLst/>
          </a:prstGeom>
        </p:spPr>
        <p:style>
          <a:lnRef idx="3">
            <a:schemeClr val="accent1"/>
          </a:lnRef>
          <a:fillRef idx="0">
            <a:schemeClr val="accent1"/>
          </a:fillRef>
          <a:effectRef idx="2">
            <a:schemeClr val="accent1"/>
          </a:effectRef>
          <a:fontRef idx="minor">
            <a:schemeClr val="tx1"/>
          </a:fontRef>
        </p:style>
      </p:cxnSp>
      <p:sp>
        <p:nvSpPr>
          <p:cNvPr id="35" name="Rectangle 34">
            <a:extLst>
              <a:ext uri="{FF2B5EF4-FFF2-40B4-BE49-F238E27FC236}">
                <a16:creationId xmlns:a16="http://schemas.microsoft.com/office/drawing/2014/main" id="{D18155FC-BA69-DF8B-0CC1-2F8899A6E71F}"/>
              </a:ext>
            </a:extLst>
          </p:cNvPr>
          <p:cNvSpPr/>
          <p:nvPr/>
        </p:nvSpPr>
        <p:spPr>
          <a:xfrm>
            <a:off x="4255271" y="5324571"/>
            <a:ext cx="1095295" cy="307777"/>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1400" dirty="0">
                <a:latin typeface="Avenir Book" panose="02000503020000020003" pitchFamily="2" charset="0"/>
              </a:rPr>
              <a:t>Inductive</a:t>
            </a:r>
          </a:p>
        </p:txBody>
      </p:sp>
      <p:sp>
        <p:nvSpPr>
          <p:cNvPr id="36" name="Rectangle 35">
            <a:extLst>
              <a:ext uri="{FF2B5EF4-FFF2-40B4-BE49-F238E27FC236}">
                <a16:creationId xmlns:a16="http://schemas.microsoft.com/office/drawing/2014/main" id="{6BF08A19-8554-DDBE-6D85-37C6A4FD7806}"/>
              </a:ext>
            </a:extLst>
          </p:cNvPr>
          <p:cNvSpPr/>
          <p:nvPr/>
        </p:nvSpPr>
        <p:spPr>
          <a:xfrm>
            <a:off x="2969838" y="5279543"/>
            <a:ext cx="1095295" cy="307777"/>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1400" dirty="0">
                <a:latin typeface="Avenir Book" panose="02000503020000020003" pitchFamily="2" charset="0"/>
              </a:rPr>
              <a:t>Deductive</a:t>
            </a:r>
          </a:p>
        </p:txBody>
      </p:sp>
      <p:sp>
        <p:nvSpPr>
          <p:cNvPr id="37" name="Rectangle 36">
            <a:extLst>
              <a:ext uri="{FF2B5EF4-FFF2-40B4-BE49-F238E27FC236}">
                <a16:creationId xmlns:a16="http://schemas.microsoft.com/office/drawing/2014/main" id="{1A746D0E-E96D-7E13-83B1-F1AF13EA1B26}"/>
              </a:ext>
            </a:extLst>
          </p:cNvPr>
          <p:cNvSpPr/>
          <p:nvPr/>
        </p:nvSpPr>
        <p:spPr>
          <a:xfrm>
            <a:off x="5540704" y="5406441"/>
            <a:ext cx="1601877" cy="307777"/>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1400" dirty="0">
                <a:latin typeface="Avenir Book" panose="02000503020000020003" pitchFamily="2" charset="0"/>
              </a:rPr>
              <a:t>Generalisations</a:t>
            </a:r>
          </a:p>
        </p:txBody>
      </p:sp>
      <p:sp>
        <p:nvSpPr>
          <p:cNvPr id="38" name="Rectangle 37">
            <a:extLst>
              <a:ext uri="{FF2B5EF4-FFF2-40B4-BE49-F238E27FC236}">
                <a16:creationId xmlns:a16="http://schemas.microsoft.com/office/drawing/2014/main" id="{AEC14BE2-B85D-104B-5F2B-7D76AD8D4AF8}"/>
              </a:ext>
            </a:extLst>
          </p:cNvPr>
          <p:cNvSpPr/>
          <p:nvPr/>
        </p:nvSpPr>
        <p:spPr>
          <a:xfrm>
            <a:off x="5634171" y="6035689"/>
            <a:ext cx="1601877" cy="523220"/>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1400" dirty="0">
                <a:latin typeface="Avenir Book" panose="02000503020000020003" pitchFamily="2" charset="0"/>
              </a:rPr>
              <a:t>Appeals to Authority</a:t>
            </a:r>
          </a:p>
        </p:txBody>
      </p:sp>
      <p:cxnSp>
        <p:nvCxnSpPr>
          <p:cNvPr id="39" name="Straight Connector 38">
            <a:extLst>
              <a:ext uri="{FF2B5EF4-FFF2-40B4-BE49-F238E27FC236}">
                <a16:creationId xmlns:a16="http://schemas.microsoft.com/office/drawing/2014/main" id="{5F18D32B-9447-41B8-4950-543EC88E63A9}"/>
              </a:ext>
            </a:extLst>
          </p:cNvPr>
          <p:cNvCxnSpPr>
            <a:stCxn id="37" idx="0"/>
            <a:endCxn id="13" idx="2"/>
          </p:cNvCxnSpPr>
          <p:nvPr/>
        </p:nvCxnSpPr>
        <p:spPr>
          <a:xfrm flipH="1" flipV="1">
            <a:off x="6169557" y="5178624"/>
            <a:ext cx="172086" cy="227817"/>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98B926A7-955B-034B-BAE4-FFE053B19972}"/>
              </a:ext>
            </a:extLst>
          </p:cNvPr>
          <p:cNvCxnSpPr>
            <a:stCxn id="38" idx="0"/>
            <a:endCxn id="37" idx="2"/>
          </p:cNvCxnSpPr>
          <p:nvPr/>
        </p:nvCxnSpPr>
        <p:spPr>
          <a:xfrm flipH="1" flipV="1">
            <a:off x="6341643" y="5714218"/>
            <a:ext cx="93467" cy="321471"/>
          </a:xfrm>
          <a:prstGeom prst="line">
            <a:avLst/>
          </a:prstGeom>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4FAC6439-5825-A5BA-8B28-D06528440BCC}"/>
              </a:ext>
            </a:extLst>
          </p:cNvPr>
          <p:cNvCxnSpPr>
            <a:cxnSpLocks/>
          </p:cNvCxnSpPr>
          <p:nvPr/>
        </p:nvCxnSpPr>
        <p:spPr>
          <a:xfrm>
            <a:off x="6006540" y="3152231"/>
            <a:ext cx="792571" cy="340009"/>
          </a:xfrm>
          <a:prstGeom prst="line">
            <a:avLst/>
          </a:prstGeom>
        </p:spPr>
        <p:style>
          <a:lnRef idx="3">
            <a:schemeClr val="accent1"/>
          </a:lnRef>
          <a:fillRef idx="0">
            <a:schemeClr val="accent1"/>
          </a:fillRef>
          <a:effectRef idx="2">
            <a:schemeClr val="accent1"/>
          </a:effectRef>
          <a:fontRef idx="minor">
            <a:schemeClr val="tx1"/>
          </a:fontRef>
        </p:style>
      </p:cxnSp>
      <p:sp>
        <p:nvSpPr>
          <p:cNvPr id="42" name="Rectangle 41">
            <a:extLst>
              <a:ext uri="{FF2B5EF4-FFF2-40B4-BE49-F238E27FC236}">
                <a16:creationId xmlns:a16="http://schemas.microsoft.com/office/drawing/2014/main" id="{D3471081-5DB9-5688-597B-357F869E8D43}"/>
              </a:ext>
            </a:extLst>
          </p:cNvPr>
          <p:cNvSpPr/>
          <p:nvPr/>
        </p:nvSpPr>
        <p:spPr>
          <a:xfrm>
            <a:off x="6528169" y="3500299"/>
            <a:ext cx="1601877" cy="707886"/>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3 Special Cases</a:t>
            </a:r>
          </a:p>
        </p:txBody>
      </p:sp>
      <p:cxnSp>
        <p:nvCxnSpPr>
          <p:cNvPr id="44" name="Straight Connector 43">
            <a:extLst>
              <a:ext uri="{FF2B5EF4-FFF2-40B4-BE49-F238E27FC236}">
                <a16:creationId xmlns:a16="http://schemas.microsoft.com/office/drawing/2014/main" id="{CACBD6DB-E6F0-9B49-FA7A-D11966B26351}"/>
              </a:ext>
            </a:extLst>
          </p:cNvPr>
          <p:cNvCxnSpPr>
            <a:cxnSpLocks/>
            <a:endCxn id="48" idx="1"/>
          </p:cNvCxnSpPr>
          <p:nvPr/>
        </p:nvCxnSpPr>
        <p:spPr>
          <a:xfrm>
            <a:off x="5859313" y="3720057"/>
            <a:ext cx="1579491" cy="148075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89936EF1-6A91-3049-605B-3353920491D9}"/>
              </a:ext>
            </a:extLst>
          </p:cNvPr>
          <p:cNvSpPr/>
          <p:nvPr/>
        </p:nvSpPr>
        <p:spPr>
          <a:xfrm>
            <a:off x="7438804" y="4846871"/>
            <a:ext cx="1601877" cy="707886"/>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000" dirty="0">
                <a:latin typeface="Avenir Book" panose="02000503020000020003" pitchFamily="2" charset="0"/>
              </a:rPr>
              <a:t>Informal fallacies</a:t>
            </a:r>
          </a:p>
        </p:txBody>
      </p:sp>
      <p:sp>
        <p:nvSpPr>
          <p:cNvPr id="52" name="Rectangle 51">
            <a:extLst>
              <a:ext uri="{FF2B5EF4-FFF2-40B4-BE49-F238E27FC236}">
                <a16:creationId xmlns:a16="http://schemas.microsoft.com/office/drawing/2014/main" id="{E935E3B3-7B77-2F4D-2D35-B1B31C3E582C}"/>
              </a:ext>
            </a:extLst>
          </p:cNvPr>
          <p:cNvSpPr/>
          <p:nvPr/>
        </p:nvSpPr>
        <p:spPr>
          <a:xfrm>
            <a:off x="9489758" y="4229602"/>
            <a:ext cx="2411104" cy="830997"/>
          </a:xfrm>
          <a:prstGeom prst="rect">
            <a:avLst/>
          </a:prstGeom>
          <a:solidFill>
            <a:schemeClr val="bg1">
              <a:lumMod val="95000"/>
            </a:schemeClr>
          </a:solidFill>
          <a:ln w="381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sz="2400" dirty="0">
                <a:latin typeface="Avenir Book" panose="02000503020000020003" pitchFamily="2" charset="0"/>
              </a:rPr>
              <a:t>Cognitive Biases</a:t>
            </a:r>
          </a:p>
        </p:txBody>
      </p:sp>
      <p:cxnSp>
        <p:nvCxnSpPr>
          <p:cNvPr id="53" name="Straight Connector 52">
            <a:extLst>
              <a:ext uri="{FF2B5EF4-FFF2-40B4-BE49-F238E27FC236}">
                <a16:creationId xmlns:a16="http://schemas.microsoft.com/office/drawing/2014/main" id="{0A8044EB-2F1F-C36B-D3AF-8DAF07E924C5}"/>
              </a:ext>
            </a:extLst>
          </p:cNvPr>
          <p:cNvCxnSpPr>
            <a:cxnSpLocks/>
            <a:stCxn id="24" idx="2"/>
            <a:endCxn id="52" idx="0"/>
          </p:cNvCxnSpPr>
          <p:nvPr/>
        </p:nvCxnSpPr>
        <p:spPr>
          <a:xfrm flipH="1">
            <a:off x="10695310" y="3777019"/>
            <a:ext cx="257242" cy="452583"/>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1178885" y="0"/>
            <a:ext cx="101311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venir Book" panose="02000503020000020003" pitchFamily="2" charset="0"/>
            </a:endParaRPr>
          </a:p>
        </p:txBody>
      </p:sp>
      <p:sp>
        <p:nvSpPr>
          <p:cNvPr id="8" name="Rectangle 7"/>
          <p:cNvSpPr/>
          <p:nvPr/>
        </p:nvSpPr>
        <p:spPr>
          <a:xfrm>
            <a:off x="6309674" y="254524"/>
            <a:ext cx="5052767" cy="639459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venir Book" panose="02000503020000020003" pitchFamily="2" charset="0"/>
            </a:endParaRPr>
          </a:p>
        </p:txBody>
      </p:sp>
      <p:sp>
        <p:nvSpPr>
          <p:cNvPr id="7" name="Rectangle 6"/>
          <p:cNvSpPr/>
          <p:nvPr/>
        </p:nvSpPr>
        <p:spPr>
          <a:xfrm>
            <a:off x="829559" y="254524"/>
            <a:ext cx="5052767" cy="639459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venir Book" panose="02000503020000020003" pitchFamily="2" charset="0"/>
            </a:endParaRPr>
          </a:p>
        </p:txBody>
      </p:sp>
      <p:sp>
        <p:nvSpPr>
          <p:cNvPr id="3" name="Content Placeholder 2"/>
          <p:cNvSpPr>
            <a:spLocks noGrp="1"/>
          </p:cNvSpPr>
          <p:nvPr>
            <p:ph sz="half" idx="1"/>
          </p:nvPr>
        </p:nvSpPr>
        <p:spPr>
          <a:xfrm>
            <a:off x="1111042" y="4211424"/>
            <a:ext cx="4480560" cy="2437697"/>
          </a:xfrm>
        </p:spPr>
        <p:txBody>
          <a:bodyPr>
            <a:normAutofit lnSpcReduction="10000"/>
          </a:bodyPr>
          <a:lstStyle/>
          <a:p>
            <a:r>
              <a:rPr lang="en-AU" sz="2200" dirty="0">
                <a:cs typeface="Calibri" panose="020F0502020204030204" charset="0"/>
              </a:rPr>
              <a:t>Goal is to show that my beliefs are the right ones.</a:t>
            </a:r>
          </a:p>
          <a:p>
            <a:r>
              <a:rPr lang="en-AU" sz="2200" dirty="0">
                <a:cs typeface="Calibri" panose="020F0502020204030204" charset="0"/>
              </a:rPr>
              <a:t>New information that challenges something I believe is seen as a threat to be neutralized.</a:t>
            </a:r>
          </a:p>
          <a:p>
            <a:r>
              <a:rPr lang="en-AU" sz="2200" dirty="0">
                <a:cs typeface="Calibri" panose="020F0502020204030204" charset="0"/>
              </a:rPr>
              <a:t>Biased</a:t>
            </a:r>
          </a:p>
          <a:p>
            <a:endParaRPr lang="en-AU" dirty="0">
              <a:cs typeface="Calibri" panose="020F0502020204030204" charset="0"/>
            </a:endParaRPr>
          </a:p>
        </p:txBody>
      </p:sp>
      <p:sp>
        <p:nvSpPr>
          <p:cNvPr id="4" name="Content Placeholder 3"/>
          <p:cNvSpPr>
            <a:spLocks noGrp="1"/>
          </p:cNvSpPr>
          <p:nvPr>
            <p:ph sz="half" idx="2"/>
          </p:nvPr>
        </p:nvSpPr>
        <p:spPr>
          <a:xfrm>
            <a:off x="6443848" y="4211424"/>
            <a:ext cx="4480560" cy="2437697"/>
          </a:xfrm>
        </p:spPr>
        <p:txBody>
          <a:bodyPr>
            <a:normAutofit lnSpcReduction="10000"/>
          </a:bodyPr>
          <a:lstStyle/>
          <a:p>
            <a:r>
              <a:rPr lang="en-AU" sz="2200" dirty="0">
                <a:cs typeface="Calibri" panose="020F0502020204030204" charset="0"/>
              </a:rPr>
              <a:t>Goal is to arrive at more accurate beliefs.</a:t>
            </a:r>
          </a:p>
          <a:p>
            <a:r>
              <a:rPr lang="en-AU" sz="2200" dirty="0">
                <a:cs typeface="Calibri" panose="020F0502020204030204" charset="0"/>
              </a:rPr>
              <a:t>New information that challenges something I believe is seen as an opportunity to update my beliefs.</a:t>
            </a:r>
          </a:p>
          <a:p>
            <a:r>
              <a:rPr lang="en-AU" sz="2200" dirty="0">
                <a:cs typeface="Calibri" panose="020F0502020204030204" charset="0"/>
              </a:rPr>
              <a:t>Unbiased</a:t>
            </a:r>
          </a:p>
          <a:p>
            <a:endParaRPr lang="en-AU" dirty="0">
              <a:cs typeface="Calibri" panose="020F0502020204030204" charset="0"/>
            </a:endParaRPr>
          </a:p>
        </p:txBody>
      </p:sp>
      <p:pic>
        <p:nvPicPr>
          <p:cNvPr id="5" name="Picture 4" descr="Image result for mtg realm seeker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14545" y="1408835"/>
            <a:ext cx="3339165" cy="2437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6" descr="Image result for saskia mtg"/>
          <p:cNvPicPr>
            <a:picLocks noChangeAspect="1" noChangeArrowheads="1"/>
          </p:cNvPicPr>
          <p:nvPr/>
        </p:nvPicPr>
        <p:blipFill rotWithShape="1">
          <a:blip r:embed="rId3">
            <a:extLst>
              <a:ext uri="{28A0092B-C50C-407E-A947-70E740481C1C}">
                <a14:useLocalDpi xmlns:a14="http://schemas.microsoft.com/office/drawing/2010/main" val="0"/>
              </a:ext>
            </a:extLst>
          </a:blip>
          <a:srcRect l="23775"/>
          <a:stretch>
            <a:fillRect/>
          </a:stretch>
        </p:blipFill>
        <p:spPr bwMode="auto">
          <a:xfrm flipH="1">
            <a:off x="1681739" y="1411664"/>
            <a:ext cx="3339165" cy="2437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 Placeholder 6"/>
          <p:cNvSpPr txBox="1"/>
          <p:nvPr/>
        </p:nvSpPr>
        <p:spPr>
          <a:xfrm>
            <a:off x="1147290" y="692558"/>
            <a:ext cx="4480560" cy="73152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anose="020B0604020202020204"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3600" dirty="0">
                <a:latin typeface="Avenir Book" panose="02000503020000020003" pitchFamily="2" charset="0"/>
                <a:cs typeface="Calibri Light" panose="020F0302020204030204" charset="0"/>
              </a:rPr>
              <a:t>Soldier Mindset</a:t>
            </a:r>
          </a:p>
        </p:txBody>
      </p:sp>
      <p:sp>
        <p:nvSpPr>
          <p:cNvPr id="10" name="Text Placeholder 8"/>
          <p:cNvSpPr txBox="1"/>
          <p:nvPr/>
        </p:nvSpPr>
        <p:spPr>
          <a:xfrm>
            <a:off x="6564151" y="686902"/>
            <a:ext cx="4480560" cy="731520"/>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anose="020B0604020202020204"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AU" sz="3600" dirty="0">
                <a:latin typeface="Avenir Book" panose="02000503020000020003" pitchFamily="2" charset="0"/>
                <a:cs typeface="Calibri Light" panose="020F0302020204030204" charset="0"/>
              </a:rPr>
              <a:t>Scout Mindset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865" y="3497580"/>
            <a:ext cx="10567035" cy="1188720"/>
          </a:xfrm>
        </p:spPr>
        <p:txBody>
          <a:bodyPr>
            <a:normAutofit/>
          </a:bodyPr>
          <a:lstStyle/>
          <a:p>
            <a:r>
              <a:rPr lang="en-AU" dirty="0">
                <a:cs typeface="Calibri Light" panose="020F0302020204030204" charset="0"/>
              </a:rPr>
              <a:t>Outline: Three traits of good scouting</a:t>
            </a:r>
          </a:p>
        </p:txBody>
      </p:sp>
      <p:sp>
        <p:nvSpPr>
          <p:cNvPr id="3" name="Content Placeholder 2"/>
          <p:cNvSpPr>
            <a:spLocks noGrp="1"/>
          </p:cNvSpPr>
          <p:nvPr>
            <p:ph idx="1"/>
          </p:nvPr>
        </p:nvSpPr>
        <p:spPr>
          <a:xfrm>
            <a:off x="1491902" y="4896603"/>
            <a:ext cx="7729728" cy="1606566"/>
          </a:xfrm>
        </p:spPr>
        <p:txBody>
          <a:bodyPr>
            <a:normAutofit/>
          </a:bodyPr>
          <a:lstStyle/>
          <a:p>
            <a:pPr marL="457200" indent="-457200" algn="l">
              <a:buClr>
                <a:schemeClr val="accent1"/>
              </a:buClr>
              <a:buFont typeface="+mj-lt"/>
              <a:buAutoNum type="arabicPeriod"/>
            </a:pPr>
            <a:r>
              <a:rPr lang="en-AU" sz="2400" dirty="0">
                <a:cs typeface="Calibri" panose="020F0502020204030204" charset="0"/>
              </a:rPr>
              <a:t>Intellectual Humility</a:t>
            </a:r>
          </a:p>
          <a:p>
            <a:pPr marL="457200" indent="-457200" algn="l">
              <a:buClr>
                <a:schemeClr val="accent1"/>
              </a:buClr>
              <a:buFont typeface="+mj-lt"/>
              <a:buAutoNum type="arabicPeriod"/>
            </a:pPr>
            <a:r>
              <a:rPr lang="en-AU" sz="2400" dirty="0">
                <a:cs typeface="Calibri" panose="020F0502020204030204" charset="0"/>
              </a:rPr>
              <a:t>Awareness of their own Cognitive Biases</a:t>
            </a:r>
          </a:p>
          <a:p>
            <a:pPr marL="457200" indent="-457200" algn="l">
              <a:buClr>
                <a:schemeClr val="accent1"/>
              </a:buClr>
              <a:buFont typeface="+mj-lt"/>
              <a:buAutoNum type="arabicPeriod"/>
            </a:pPr>
            <a:r>
              <a:rPr lang="en-AU" sz="2400" dirty="0">
                <a:cs typeface="Calibri" panose="020F0502020204030204" charset="0"/>
              </a:rPr>
              <a:t>Building Constructive Arguments</a:t>
            </a:r>
          </a:p>
        </p:txBody>
      </p:sp>
      <p:pic>
        <p:nvPicPr>
          <p:cNvPr id="15" name="Picture 14" descr="A picture containing tre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7" y="-5417462"/>
            <a:ext cx="12409714" cy="96563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38817"/>
            <a:ext cx="10123931" cy="2978092"/>
          </a:xfrm>
        </p:spPr>
        <p:txBody>
          <a:bodyPr>
            <a:normAutofit/>
          </a:bodyPr>
          <a:lstStyle/>
          <a:p>
            <a:pPr lvl="1" algn="ctr"/>
            <a:r>
              <a:rPr lang="en-US" sz="2000" dirty="0">
                <a:ea typeface="PMingLiU-ExtB" panose="02020500000000000000" charset="-120"/>
                <a:cs typeface="Calibri" panose="020F0502020204030204" charset="0"/>
              </a:rPr>
              <a:t>Admitting when you don’t know the answer </a:t>
            </a:r>
          </a:p>
          <a:p>
            <a:pPr lvl="1" algn="ctr"/>
            <a:r>
              <a:rPr lang="en-US" sz="2000" dirty="0">
                <a:ea typeface="PMingLiU-ExtB" panose="02020500000000000000" charset="-120"/>
                <a:cs typeface="Calibri" panose="020F0502020204030204" charset="0"/>
              </a:rPr>
              <a:t>Being curious about your blind spots and limitations </a:t>
            </a:r>
          </a:p>
          <a:p>
            <a:pPr lvl="1" algn="ctr"/>
            <a:r>
              <a:rPr lang="en-US" sz="2000" dirty="0">
                <a:ea typeface="PMingLiU-ExtB" panose="02020500000000000000" charset="-120"/>
                <a:cs typeface="Calibri" panose="020F0502020204030204" charset="0"/>
              </a:rPr>
              <a:t>Valuing opposing views and seeking them out</a:t>
            </a:r>
          </a:p>
          <a:p>
            <a:pPr lvl="1" algn="ctr"/>
            <a:r>
              <a:rPr lang="en-US" sz="2000" dirty="0">
                <a:ea typeface="PMingLiU-ExtB" panose="02020500000000000000" charset="-120"/>
                <a:cs typeface="Calibri" panose="020F0502020204030204" charset="0"/>
              </a:rPr>
              <a:t>Accepting criticism and learning from failure</a:t>
            </a:r>
          </a:p>
          <a:p>
            <a:pPr lvl="1" algn="ctr"/>
            <a:r>
              <a:rPr lang="en-US" sz="2000" dirty="0">
                <a:ea typeface="PMingLiU-ExtB" panose="02020500000000000000" charset="-120"/>
                <a:cs typeface="Calibri" panose="020F0502020204030204" charset="0"/>
              </a:rPr>
              <a:t>Revising your views in the face of contradicting evidence</a:t>
            </a:r>
          </a:p>
          <a:p>
            <a:endParaRPr lang="en-US" sz="2000" dirty="0">
              <a:ea typeface="PMingLiU-ExtB" panose="02020500000000000000" charset="-120"/>
              <a:cs typeface="Calibri" panose="020F0502020204030204" charset="0"/>
            </a:endParaRPr>
          </a:p>
          <a:p>
            <a:pPr marL="0" indent="0" algn="ctr">
              <a:buNone/>
            </a:pPr>
            <a:r>
              <a:rPr lang="en-US" sz="2200" dirty="0">
                <a:solidFill>
                  <a:schemeClr val="accent1"/>
                </a:solidFill>
                <a:ea typeface="PMingLiU-ExtB" panose="02020500000000000000" charset="-120"/>
                <a:cs typeface="Calibri" panose="020F0502020204030204" charset="0"/>
              </a:rPr>
              <a:t>Intellectual humility </a:t>
            </a:r>
            <a:r>
              <a:rPr lang="en-US" sz="2200" dirty="0">
                <a:ea typeface="PMingLiU-ExtB" panose="02020500000000000000" charset="-120"/>
                <a:cs typeface="Calibri" panose="020F0502020204030204" charset="0"/>
              </a:rPr>
              <a:t>is a pre-condition for good critical thinking!</a:t>
            </a:r>
          </a:p>
        </p:txBody>
      </p:sp>
      <p:sp>
        <p:nvSpPr>
          <p:cNvPr id="8" name="Title 1"/>
          <p:cNvSpPr>
            <a:spLocks noGrp="1"/>
          </p:cNvSpPr>
          <p:nvPr>
            <p:ph type="title"/>
          </p:nvPr>
        </p:nvSpPr>
        <p:spPr>
          <a:xfrm>
            <a:off x="838200" y="826519"/>
            <a:ext cx="10515600" cy="1325563"/>
          </a:xfrm>
        </p:spPr>
        <p:txBody>
          <a:bodyPr>
            <a:normAutofit/>
          </a:bodyPr>
          <a:lstStyle/>
          <a:p>
            <a:pPr algn="ctr"/>
            <a:r>
              <a:rPr lang="en-AU" dirty="0">
                <a:cs typeface="Calibri Light" panose="020F0302020204030204" charset="0"/>
              </a:rPr>
              <a:t>Perhaps the most important lesson: </a:t>
            </a:r>
            <a:br>
              <a:rPr lang="en-AU" dirty="0">
                <a:cs typeface="Calibri Light" panose="020F0302020204030204" charset="0"/>
              </a:rPr>
            </a:br>
            <a:r>
              <a:rPr lang="en-AU" dirty="0">
                <a:solidFill>
                  <a:schemeClr val="accent1"/>
                </a:solidFill>
                <a:cs typeface="Calibri Light" panose="020F0302020204030204" charset="0"/>
              </a:rPr>
              <a:t>Intellectual humility</a:t>
            </a:r>
          </a:p>
        </p:txBody>
      </p:sp>
      <p:sp>
        <p:nvSpPr>
          <p:cNvPr id="2" name="Rectangle 1"/>
          <p:cNvSpPr/>
          <p:nvPr/>
        </p:nvSpPr>
        <p:spPr>
          <a:xfrm>
            <a:off x="838200" y="2442321"/>
            <a:ext cx="10123931" cy="60625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latin typeface="Avenir Book" panose="02000503020000020003" pitchFamily="2" charset="0"/>
                <a:cs typeface="Calibri Light" panose="020F0302020204030204" charset="0"/>
              </a:rPr>
              <a:t>Realizing that you might be wrong &amp; being open minded about different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859" y="964692"/>
            <a:ext cx="9186281" cy="1188720"/>
          </a:xfrm>
        </p:spPr>
        <p:txBody>
          <a:bodyPr>
            <a:normAutofit fontScale="90000"/>
          </a:bodyPr>
          <a:lstStyle/>
          <a:p>
            <a:pPr algn="ctr"/>
            <a:r>
              <a:rPr lang="en-AU" dirty="0"/>
              <a:t>Wait a minute—</a:t>
            </a:r>
            <a:br>
              <a:rPr lang="en-AU" dirty="0"/>
            </a:br>
            <a:r>
              <a:rPr lang="en-AU" dirty="0"/>
              <a:t>isn’t humility an old-fashioned virtue?</a:t>
            </a:r>
          </a:p>
        </p:txBody>
      </p:sp>
      <p:sp>
        <p:nvSpPr>
          <p:cNvPr id="3" name="Content Placeholder 2"/>
          <p:cNvSpPr>
            <a:spLocks noGrp="1"/>
          </p:cNvSpPr>
          <p:nvPr>
            <p:ph idx="1"/>
          </p:nvPr>
        </p:nvSpPr>
        <p:spPr>
          <a:xfrm>
            <a:off x="2231136" y="3086100"/>
            <a:ext cx="7912324" cy="2568943"/>
          </a:xfrm>
        </p:spPr>
        <p:txBody>
          <a:bodyPr>
            <a:normAutofit fontScale="92500" lnSpcReduction="10000"/>
          </a:bodyPr>
          <a:lstStyle/>
          <a:p>
            <a:pPr marL="0" indent="0" algn="ctr">
              <a:buNone/>
            </a:pPr>
            <a:r>
              <a:rPr lang="en-AU" sz="2800" b="1" i="1" dirty="0">
                <a:solidFill>
                  <a:schemeClr val="accent1"/>
                </a:solidFill>
              </a:rPr>
              <a:t>Nope! It might even get you a job at Google!</a:t>
            </a:r>
            <a:endParaRPr lang="en-AU" dirty="0"/>
          </a:p>
          <a:p>
            <a:pPr marL="0" indent="0">
              <a:buNone/>
            </a:pPr>
            <a:r>
              <a:rPr lang="en-AU" sz="2400" dirty="0"/>
              <a:t>Laszlo Bock, formerly in charge of hiring at google, considers </a:t>
            </a:r>
            <a:r>
              <a:rPr lang="en-AU" sz="2400" b="1" dirty="0"/>
              <a:t>intellectual humility </a:t>
            </a:r>
            <a:r>
              <a:rPr lang="en-AU" sz="2400" dirty="0"/>
              <a:t>as one of the top attributes successful candidates should have … because it’s a pre-requisite for fast learning.</a:t>
            </a:r>
          </a:p>
          <a:p>
            <a:pPr marL="0" indent="0" algn="r">
              <a:buNone/>
            </a:pPr>
            <a:r>
              <a:rPr lang="en-US" dirty="0"/>
              <a:t>(Thomas Friedman, How to get a job at Google, </a:t>
            </a:r>
            <a:r>
              <a:rPr lang="en-AU" dirty="0"/>
              <a:t>Feb. 22, 2014)</a:t>
            </a:r>
          </a:p>
        </p:txBody>
      </p:sp>
      <p:pic>
        <p:nvPicPr>
          <p:cNvPr id="5" name="Picture 4">
            <a:extLst>
              <a:ext uri="{FF2B5EF4-FFF2-40B4-BE49-F238E27FC236}">
                <a16:creationId xmlns:a16="http://schemas.microsoft.com/office/drawing/2014/main" id="{E6E2CDC3-026C-4E7F-AFE7-C289A380D1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102" b="89900" l="9975" r="89963">
                        <a14:foregroundMark x1="53180" y1="9726" x2="51496" y2="9102"/>
                        <a14:foregroundMark x1="37406" y1="73691" x2="42581" y2="82170"/>
                        <a14:foregroundMark x1="42581" y1="82170" x2="54115" y2="85786"/>
                        <a14:foregroundMark x1="54115" y1="85786" x2="59165" y2="84663"/>
                        <a14:foregroundMark x1="59165" y1="84663" x2="63279" y2="79925"/>
                        <a14:foregroundMark x1="63279" y1="79925" x2="65711" y2="72195"/>
                        <a14:foregroundMark x1="65711" y1="72195" x2="66895" y2="52868"/>
                        <a14:foregroundMark x1="66895" y1="52868" x2="62406" y2="47007"/>
                        <a14:foregroundMark x1="62406" y1="47007" x2="57170" y2="47257"/>
                        <a14:foregroundMark x1="57170" y1="47257" x2="56234" y2="48254"/>
                        <a14:foregroundMark x1="56234" y1="53990" x2="61534" y2="53741"/>
                        <a14:foregroundMark x1="61534" y1="53741" x2="64152" y2="60973"/>
                        <a14:foregroundMark x1="64152" y1="60973" x2="60973" y2="76185"/>
                        <a14:foregroundMark x1="60973" y1="76185" x2="50998" y2="80673"/>
                        <a14:foregroundMark x1="50998" y1="80673" x2="46322" y2="80549"/>
                        <a14:foregroundMark x1="46322" y1="80549" x2="38404" y2="72195"/>
                        <a14:foregroundMark x1="38404" y1="72195" x2="37344" y2="69701"/>
                      </a14:backgroundRemoval>
                    </a14:imgEffect>
                  </a14:imgLayer>
                </a14:imgProps>
              </a:ext>
            </a:extLst>
          </a:blip>
          <a:stretch>
            <a:fillRect/>
          </a:stretch>
        </p:blipFill>
        <p:spPr>
          <a:xfrm>
            <a:off x="0" y="3699451"/>
            <a:ext cx="2684477" cy="1342239"/>
          </a:xfrm>
          <a:prstGeom prst="rect">
            <a:avLst/>
          </a:prstGeom>
        </p:spPr>
      </p:pic>
    </p:spTree>
    <p:extLst>
      <p:ext uri="{BB962C8B-B14F-4D97-AF65-F5344CB8AC3E}">
        <p14:creationId xmlns:p14="http://schemas.microsoft.com/office/powerpoint/2010/main" val="11515831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2318</TotalTime>
  <Words>2155</Words>
  <Application>Microsoft Macintosh PowerPoint</Application>
  <PresentationFormat>Widescreen</PresentationFormat>
  <Paragraphs>257</Paragraphs>
  <Slides>37</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Avenir Book</vt:lpstr>
      <vt:lpstr>Calibri</vt:lpstr>
      <vt:lpstr>Century Schoolbook</vt:lpstr>
      <vt:lpstr>Gill Sans MT</vt:lpstr>
      <vt:lpstr>Wingdings 2</vt:lpstr>
      <vt:lpstr>Office Theme</vt:lpstr>
      <vt:lpstr>Parcel</vt:lpstr>
      <vt:lpstr>Critical Thinking S1 2023</vt:lpstr>
      <vt:lpstr>Review Quiz!</vt:lpstr>
      <vt:lpstr>Lesson 11.1:</vt:lpstr>
      <vt:lpstr>PowerPoint Presentation</vt:lpstr>
      <vt:lpstr>PowerPoint Presentation</vt:lpstr>
      <vt:lpstr>PowerPoint Presentation</vt:lpstr>
      <vt:lpstr>Outline: Three traits of good scouting</vt:lpstr>
      <vt:lpstr>Perhaps the most important lesson:  Intellectual humility</vt:lpstr>
      <vt:lpstr>Wait a minute— isn’t humility an old-fashioned virtue?</vt:lpstr>
      <vt:lpstr>Intellectually humble doesn’t mean not having strong views!</vt:lpstr>
      <vt:lpstr>Cultivating intellectual humility</vt:lpstr>
      <vt:lpstr>Cultivating intellectual humility</vt:lpstr>
      <vt:lpstr>Cognitive Biases</vt:lpstr>
      <vt:lpstr>PowerPoint Presentation</vt:lpstr>
      <vt:lpstr>Two ways of thinking</vt:lpstr>
      <vt:lpstr>What is a cognitive bias?</vt:lpstr>
      <vt:lpstr>Motivated Reasoning</vt:lpstr>
      <vt:lpstr>Confirmation Bias</vt:lpstr>
      <vt:lpstr>Are these arguments valid?</vt:lpstr>
      <vt:lpstr>Neither!</vt:lpstr>
      <vt:lpstr>Availability heuristic</vt:lpstr>
      <vt:lpstr>What animal kills the greatest number of people?</vt:lpstr>
      <vt:lpstr>PowerPoint Presentation</vt:lpstr>
      <vt:lpstr>Availability to memory is skewed by irrelevant factors:</vt:lpstr>
      <vt:lpstr>In-Group Bias</vt:lpstr>
      <vt:lpstr>Combatting Cognitive Biases</vt:lpstr>
      <vt:lpstr>Lesson 11.2:</vt:lpstr>
      <vt:lpstr>Building Constructive Arguments</vt:lpstr>
      <vt:lpstr>Charity</vt:lpstr>
      <vt:lpstr>Building your argument: Where do you stand?</vt:lpstr>
      <vt:lpstr>Building your argument: Transparency</vt:lpstr>
      <vt:lpstr>Building your argument: Clarity</vt:lpstr>
      <vt:lpstr>Building your argument: Quantity</vt:lpstr>
      <vt:lpstr>Testing your argument: seek out evidence that contradicts your view</vt:lpstr>
      <vt:lpstr>Testing your argument: Find an intellectual community</vt:lpstr>
      <vt:lpstr>Revising your argument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Iwan Williams</dc:creator>
  <cp:lastModifiedBy>Iwan Williams</cp:lastModifiedBy>
  <cp:revision>101</cp:revision>
  <dcterms:created xsi:type="dcterms:W3CDTF">2022-02-24T05:30:00Z</dcterms:created>
  <dcterms:modified xsi:type="dcterms:W3CDTF">2023-05-10T05:36:19Z</dcterms:modified>
</cp:coreProperties>
</file>